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81" r:id="rId2"/>
    <p:sldId id="458" r:id="rId3"/>
    <p:sldId id="504" r:id="rId4"/>
    <p:sldId id="502" r:id="rId5"/>
    <p:sldId id="505" r:id="rId6"/>
    <p:sldId id="459" r:id="rId7"/>
    <p:sldId id="506" r:id="rId8"/>
    <p:sldId id="460" r:id="rId9"/>
    <p:sldId id="507" r:id="rId10"/>
    <p:sldId id="461" r:id="rId11"/>
    <p:sldId id="508" r:id="rId12"/>
    <p:sldId id="462" r:id="rId13"/>
    <p:sldId id="509" r:id="rId14"/>
    <p:sldId id="503" r:id="rId15"/>
    <p:sldId id="463" r:id="rId16"/>
    <p:sldId id="50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3300"/>
    <a:srgbClr val="EEB500"/>
    <a:srgbClr val="FF3399"/>
    <a:srgbClr val="FF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566F6-8621-40C7-BBDB-E9915FE04D8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31B615-0455-4096-BC0A-7F233E56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921E60-FC54-4EFB-B097-DE3066305B4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8EDAD5-AB9A-436E-9041-207D7D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F5360D-0EA5-4C04-86AB-79B4EB00AF76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25C4F9-0E95-46D1-8418-95E3B40943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Human Relations Generations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						Lecture Two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6600" b="1" u="sng" dirty="0" smtClean="0">
                <a:solidFill>
                  <a:srgbClr val="C00000"/>
                </a:solidFill>
              </a:rPr>
              <a:t>THE XERS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solidFill>
                  <a:srgbClr val="002060"/>
                </a:solidFill>
                <a:latin typeface="+mj-lt"/>
              </a:rPr>
              <a:t>CORE VALUES  </a:t>
            </a:r>
          </a:p>
          <a:p>
            <a:pPr>
              <a:buNone/>
            </a:pPr>
            <a:r>
              <a:rPr lang="en-US" sz="45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7200" b="1" i="1" dirty="0" smtClean="0">
                <a:solidFill>
                  <a:srgbClr val="002060"/>
                </a:solidFill>
                <a:latin typeface="+mj-lt"/>
              </a:rPr>
              <a:t>Diversity… Thinking Globally…  Balance, </a:t>
            </a:r>
            <a:r>
              <a:rPr lang="en-US" sz="7200" b="1" i="1" dirty="0" err="1" smtClean="0">
                <a:solidFill>
                  <a:srgbClr val="002060"/>
                </a:solidFill>
                <a:latin typeface="+mj-lt"/>
              </a:rPr>
              <a:t>technoliteracy</a:t>
            </a:r>
            <a:r>
              <a:rPr lang="en-US" sz="7200" b="1" i="1" dirty="0" smtClean="0">
                <a:solidFill>
                  <a:srgbClr val="002060"/>
                </a:solidFill>
                <a:latin typeface="+mj-lt"/>
              </a:rPr>
              <a:t>, Fun    	Informality, Self-reliance, Pragmatism               </a:t>
            </a:r>
          </a:p>
          <a:p>
            <a:r>
              <a:rPr lang="en-US" sz="12800" b="1" dirty="0" smtClean="0">
                <a:solidFill>
                  <a:srgbClr val="002060"/>
                </a:solidFill>
                <a:latin typeface="+mj-lt"/>
              </a:rPr>
              <a:t>EVENTS</a:t>
            </a:r>
          </a:p>
          <a:p>
            <a:pPr>
              <a:buNone/>
            </a:pPr>
            <a:r>
              <a:rPr lang="en-US" sz="44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7200" b="1" i="1" dirty="0" smtClean="0">
                <a:solidFill>
                  <a:srgbClr val="002060"/>
                </a:solidFill>
                <a:latin typeface="+mj-lt"/>
              </a:rPr>
              <a:t>Energy Crisis… Apple PCs…  Jonestown…  Layoffs… Iran hostages…     Reagan years… Challenger Disaster…  Fall Berlin  Wall… Desert Storm</a:t>
            </a:r>
          </a:p>
          <a:p>
            <a:r>
              <a:rPr lang="en-US" sz="12800" b="1" dirty="0" smtClean="0">
                <a:solidFill>
                  <a:srgbClr val="002060"/>
                </a:solidFill>
                <a:latin typeface="+mj-lt"/>
              </a:rPr>
              <a:t> ASSETS</a:t>
            </a:r>
          </a:p>
          <a:p>
            <a:pPr>
              <a:buNone/>
            </a:pPr>
            <a:r>
              <a:rPr lang="en-US" sz="29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7200" b="1" i="1" dirty="0" smtClean="0">
                <a:solidFill>
                  <a:srgbClr val="002060"/>
                </a:solidFill>
                <a:latin typeface="+mj-lt"/>
              </a:rPr>
              <a:t>Adaptable… </a:t>
            </a:r>
            <a:r>
              <a:rPr lang="en-US" sz="7200" b="1" i="1" dirty="0" err="1" smtClean="0">
                <a:solidFill>
                  <a:srgbClr val="002060"/>
                </a:solidFill>
                <a:latin typeface="+mj-lt"/>
              </a:rPr>
              <a:t>Technoliterate</a:t>
            </a:r>
            <a:r>
              <a:rPr lang="en-US" sz="7200" b="1" i="1" dirty="0" smtClean="0">
                <a:solidFill>
                  <a:srgbClr val="002060"/>
                </a:solidFill>
                <a:latin typeface="+mj-lt"/>
              </a:rPr>
              <a:t>… Independent.  Not intimidated by authority  … Creativ</a:t>
            </a:r>
            <a:r>
              <a:rPr lang="en-US" sz="7200" b="1" dirty="0" smtClean="0">
                <a:solidFill>
                  <a:srgbClr val="002060"/>
                </a:solidFill>
                <a:latin typeface="+mj-lt"/>
              </a:rPr>
              <a:t>e</a:t>
            </a:r>
          </a:p>
          <a:p>
            <a:r>
              <a:rPr lang="en-US" sz="12800" b="1" dirty="0" smtClean="0">
                <a:solidFill>
                  <a:srgbClr val="002060"/>
                </a:solidFill>
                <a:latin typeface="+mj-lt"/>
              </a:rPr>
              <a:t>LIABILITIES </a:t>
            </a:r>
          </a:p>
          <a:p>
            <a:pPr>
              <a:buNone/>
            </a:pPr>
            <a:r>
              <a:rPr lang="en-US" sz="38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7200" b="1" i="1" dirty="0" smtClean="0">
                <a:solidFill>
                  <a:srgbClr val="002060"/>
                </a:solidFill>
                <a:latin typeface="+mj-lt"/>
              </a:rPr>
              <a:t>Impatient… Poor people skills…  Inexperienced… Cynical</a:t>
            </a:r>
          </a:p>
          <a:p>
            <a:r>
              <a:rPr lang="en-US" sz="12800" b="1" dirty="0" smtClean="0">
                <a:solidFill>
                  <a:srgbClr val="002060"/>
                </a:solidFill>
                <a:latin typeface="+mj-lt"/>
              </a:rPr>
              <a:t>WHAT OTHERS SAY:</a:t>
            </a:r>
          </a:p>
          <a:p>
            <a:pPr>
              <a:buNone/>
            </a:pPr>
            <a:r>
              <a:rPr lang="en-US" sz="45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7200" b="1" i="1" dirty="0" smtClean="0">
                <a:solidFill>
                  <a:srgbClr val="002060"/>
                </a:solidFill>
                <a:latin typeface="+mj-lt"/>
              </a:rPr>
              <a:t>Veterans:  “They’re not educated; don’t respect experience, don’t follow 		procedures; don’t know what hard work is.”</a:t>
            </a:r>
          </a:p>
          <a:p>
            <a:pPr>
              <a:buNone/>
            </a:pPr>
            <a:r>
              <a:rPr lang="en-US" sz="7200" b="1" i="1" dirty="0" smtClean="0">
                <a:solidFill>
                  <a:srgbClr val="002060"/>
                </a:solidFill>
                <a:latin typeface="+mj-lt"/>
              </a:rPr>
              <a:t>	Boomers:  “They’re slackers, rude, lack social skills, do things their own 		way; spend too much time on internet/email.”</a:t>
            </a:r>
          </a:p>
          <a:p>
            <a:pPr>
              <a:buNone/>
            </a:pPr>
            <a:r>
              <a:rPr lang="en-US" sz="45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7200" b="1" i="1" dirty="0" err="1" smtClean="0">
                <a:solidFill>
                  <a:srgbClr val="002060"/>
                </a:solidFill>
                <a:latin typeface="+mj-lt"/>
              </a:rPr>
              <a:t>Yers</a:t>
            </a:r>
            <a:r>
              <a:rPr lang="en-US" sz="7200" b="1" i="1" dirty="0" smtClean="0">
                <a:solidFill>
                  <a:srgbClr val="002060"/>
                </a:solidFill>
                <a:latin typeface="+mj-lt"/>
              </a:rPr>
              <a:t>:  “Cheer up”</a:t>
            </a:r>
          </a:p>
          <a:p>
            <a:pPr>
              <a:buNone/>
            </a:pPr>
            <a:r>
              <a:rPr lang="en-US" sz="2300" b="1" dirty="0" smtClean="0">
                <a:solidFill>
                  <a:srgbClr val="002060"/>
                </a:solidFill>
                <a:latin typeface="+mj-lt"/>
              </a:rPr>
              <a:t>	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>
                <a:solidFill>
                  <a:srgbClr val="C00000"/>
                </a:solidFill>
              </a:rPr>
              <a:t>THE YERS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1524000"/>
            <a:ext cx="4941093" cy="48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C00000"/>
                </a:solidFill>
              </a:rPr>
              <a:t>THE YERS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VALUES</a:t>
            </a:r>
          </a:p>
          <a:p>
            <a:pPr>
              <a:buNone/>
            </a:pPr>
            <a:r>
              <a:rPr lang="en-US" sz="19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100" b="1" i="1" dirty="0" smtClean="0">
                <a:solidFill>
                  <a:srgbClr val="002060"/>
                </a:solidFill>
                <a:latin typeface="+mj-lt"/>
              </a:rPr>
              <a:t>Optimism…  Civic Duty… Confidence…  Achievement…  Sociability           	Morality… Street Smarts … Diversity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EVENTS</a:t>
            </a:r>
          </a:p>
          <a:p>
            <a:pPr>
              <a:buNone/>
            </a:pPr>
            <a:r>
              <a:rPr lang="en-US" sz="19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100" b="1" i="1" dirty="0" smtClean="0">
                <a:solidFill>
                  <a:srgbClr val="002060"/>
                </a:solidFill>
                <a:latin typeface="+mj-lt"/>
              </a:rPr>
              <a:t>Oklahoma City bombing … Technology … Busy, over planned lives … Stress     Clinton/Lewinsky … Columbine High School massacre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ASSETS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100" b="1" i="1" dirty="0" smtClean="0">
                <a:solidFill>
                  <a:srgbClr val="002060"/>
                </a:solidFill>
                <a:latin typeface="+mj-lt"/>
              </a:rPr>
              <a:t>Collective action …  Optimism … Tenacity … Heroic spirit   </a:t>
            </a:r>
          </a:p>
          <a:p>
            <a:pPr>
              <a:buNone/>
            </a:pPr>
            <a:r>
              <a:rPr lang="en-US" sz="2100" b="1" i="1" dirty="0" smtClean="0">
                <a:solidFill>
                  <a:srgbClr val="002060"/>
                </a:solidFill>
                <a:latin typeface="+mj-lt"/>
              </a:rPr>
              <a:t>		Multi-tasking capabilities … Techno savvy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LIABILITIES</a:t>
            </a:r>
          </a:p>
          <a:p>
            <a:pPr>
              <a:buNone/>
            </a:pPr>
            <a:r>
              <a:rPr lang="en-US" sz="19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100" b="1" i="1" dirty="0" smtClean="0">
                <a:solidFill>
                  <a:srgbClr val="002060"/>
                </a:solidFill>
                <a:latin typeface="+mj-lt"/>
              </a:rPr>
              <a:t>Need for supervision and structure… Inexperience, particularly with handling difficult people issues.</a:t>
            </a:r>
          </a:p>
          <a:p>
            <a:pPr>
              <a:buNone/>
            </a:pPr>
            <a:endParaRPr lang="en-US" sz="2100" b="1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WHAT OTHERS SAY:</a:t>
            </a:r>
          </a:p>
          <a:p>
            <a:pPr>
              <a:buNone/>
            </a:pPr>
            <a:r>
              <a:rPr lang="en-US" sz="2100" b="1" i="1" dirty="0" smtClean="0">
                <a:solidFill>
                  <a:srgbClr val="002060"/>
                </a:solidFill>
                <a:latin typeface="+mj-lt"/>
              </a:rPr>
              <a:t>	Veterans:  They have good manners, they’re smart; They need to 	toughen up; </a:t>
            </a:r>
          </a:p>
          <a:p>
            <a:pPr>
              <a:buNone/>
            </a:pPr>
            <a:r>
              <a:rPr lang="en-US" sz="2100" b="1" i="1" dirty="0" smtClean="0">
                <a:solidFill>
                  <a:srgbClr val="002060"/>
                </a:solidFill>
                <a:latin typeface="+mj-lt"/>
              </a:rPr>
              <a:t>		They watch too much TV…with crude language and violence.</a:t>
            </a:r>
          </a:p>
          <a:p>
            <a:pPr>
              <a:buNone/>
            </a:pPr>
            <a:r>
              <a:rPr lang="en-US" sz="2100" b="1" i="1" dirty="0" smtClean="0">
                <a:solidFill>
                  <a:srgbClr val="002060"/>
                </a:solidFill>
                <a:latin typeface="+mj-lt"/>
              </a:rPr>
              <a:t>	Boomers:  “They’re cute; need more discipline from parents; Need to learn to 		entertain themselves…they need too much attention”</a:t>
            </a:r>
          </a:p>
          <a:p>
            <a:pPr>
              <a:buNone/>
            </a:pPr>
            <a:r>
              <a:rPr lang="en-US" sz="21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100" b="1" i="1" dirty="0" err="1" smtClean="0">
                <a:solidFill>
                  <a:srgbClr val="002060"/>
                </a:solidFill>
                <a:latin typeface="+mj-lt"/>
              </a:rPr>
              <a:t>Xers</a:t>
            </a:r>
            <a:r>
              <a:rPr lang="en-US" sz="2100" b="1" i="1" dirty="0" smtClean="0">
                <a:solidFill>
                  <a:srgbClr val="002060"/>
                </a:solidFill>
                <a:latin typeface="+mj-lt"/>
              </a:rPr>
              <a:t>:  “Self absorbed”</a:t>
            </a:r>
            <a:endParaRPr lang="en-US" sz="21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>
                <a:solidFill>
                  <a:srgbClr val="C00000"/>
                </a:solidFill>
              </a:rPr>
              <a:t>THE ZERS – I’GEN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57400"/>
            <a:ext cx="6645571" cy="43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1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C00000"/>
                </a:solidFill>
              </a:rPr>
              <a:t>THE ZERS – I’GEN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100" b="1" i="1" dirty="0" smtClean="0">
                <a:solidFill>
                  <a:srgbClr val="002060"/>
                </a:solidFill>
              </a:rPr>
              <a:t>	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A significant aspect of this generation is the widespread usage of the Internet from a young age; members of Generation Z are typically thought of as being comfortable with technology, and interacting on social media websites for a significant portion of their socializing. </a:t>
            </a:r>
          </a:p>
          <a:p>
            <a:pPr>
              <a:buNone/>
            </a:pPr>
            <a:endParaRPr lang="en-US" sz="2500" b="1" dirty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	Enjoy 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sharing information, ideas, career interests and other forms of expression via virtual Communities and networks.</a:t>
            </a:r>
          </a:p>
        </p:txBody>
      </p:sp>
    </p:spTree>
    <p:extLst>
      <p:ext uri="{BB962C8B-B14F-4D97-AF65-F5344CB8AC3E}">
        <p14:creationId xmlns:p14="http://schemas.microsoft.com/office/powerpoint/2010/main" val="2642622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2667000" cy="1582621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C00000"/>
                </a:solidFill>
              </a:rPr>
              <a:t>PROBLEM SOLVING</a:t>
            </a:r>
            <a:endParaRPr lang="en-US" sz="4800" u="sng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prague.net/blog/images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5927"/>
            <a:ext cx="2819400" cy="32090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636687"/>
            <a:ext cx="495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“THE WORLD WE HAVE MADE IS A RESULT OF THE LEVEL OF THINKING WE HAVE DONE THUS FAR… WE CANNOT SOLVE PROBLEMS AT THE SAME LEVEL AT WHICH WE CREATED THEM!”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 of HR Challenges!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726" y="2133600"/>
            <a:ext cx="6020548" cy="41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1870364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GENERATIONS</a:t>
            </a:r>
            <a:endParaRPr lang="en-US" sz="7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98608"/>
              </p:ext>
            </p:extLst>
          </p:nvPr>
        </p:nvGraphicFramePr>
        <p:xfrm>
          <a:off x="1178052" y="2590800"/>
          <a:ext cx="6594348" cy="3962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116">
                  <a:extLst>
                    <a:ext uri="{9D8B030D-6E8A-4147-A177-3AD203B41FA5}">
                      <a16:colId xmlns:a16="http://schemas.microsoft.com/office/drawing/2014/main" val="3229485713"/>
                    </a:ext>
                  </a:extLst>
                </a:gridCol>
                <a:gridCol w="2198116">
                  <a:extLst>
                    <a:ext uri="{9D8B030D-6E8A-4147-A177-3AD203B41FA5}">
                      <a16:colId xmlns:a16="http://schemas.microsoft.com/office/drawing/2014/main" val="2430301505"/>
                    </a:ext>
                  </a:extLst>
                </a:gridCol>
                <a:gridCol w="2198116">
                  <a:extLst>
                    <a:ext uri="{9D8B030D-6E8A-4147-A177-3AD203B41FA5}">
                      <a16:colId xmlns:a16="http://schemas.microsoft.com/office/drawing/2014/main" val="270729419"/>
                    </a:ext>
                  </a:extLst>
                </a:gridCol>
              </a:tblGrid>
              <a:tr h="56602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Depression Era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1912-1921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Very Few Remain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10189"/>
                  </a:ext>
                </a:extLst>
              </a:tr>
              <a:tr h="56602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WWI Veterans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1922-1927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Declining Rapidly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636558"/>
                  </a:ext>
                </a:extLst>
              </a:tr>
              <a:tr h="56602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Boomers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1943-1965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80 million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22095"/>
                  </a:ext>
                </a:extLst>
              </a:tr>
              <a:tr h="56602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Gen X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1966-1976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41 million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01618"/>
                  </a:ext>
                </a:extLst>
              </a:tr>
              <a:tr h="56602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Gen Y - Millennials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1977-1994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71 million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29721"/>
                  </a:ext>
                </a:extLst>
              </a:tr>
              <a:tr h="56602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Gen Z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1995-2012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&gt;27 million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13551"/>
                  </a:ext>
                </a:extLst>
              </a:tr>
              <a:tr h="56602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I-Generation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2013 +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? Million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98235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>
                <a:solidFill>
                  <a:srgbClr val="C00000"/>
                </a:solidFill>
              </a:rPr>
              <a:t>Depression 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25" y="2167731"/>
            <a:ext cx="68389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3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6600" b="1" u="sng" dirty="0" smtClean="0">
                <a:solidFill>
                  <a:srgbClr val="C00000"/>
                </a:solidFill>
              </a:rPr>
              <a:t>Depression Era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CORE VALUES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Conservative, Compulsive Savers, Maintain Low Debt, CD’s vs. Stocks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EVENTS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Stock  Market crash,  Depression,  Pearl Harbor/WW II	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ASSETS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Stable, detail oriented, thorough, loyal, hardworking</a:t>
            </a:r>
            <a:endParaRPr lang="en-US" sz="1900" b="1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LIABILITIES</a:t>
            </a:r>
          </a:p>
          <a:p>
            <a:pPr>
              <a:buNone/>
            </a:pPr>
            <a:r>
              <a:rPr lang="en-US" sz="1900" b="1" i="1" dirty="0" smtClean="0">
                <a:solidFill>
                  <a:srgbClr val="002060"/>
                </a:solidFill>
                <a:latin typeface="+mj-lt"/>
              </a:rPr>
              <a:t>	Inept with ambiguity/change; Uncomfortable with conflict; </a:t>
            </a:r>
          </a:p>
          <a:p>
            <a:pPr>
              <a:buNone/>
            </a:pPr>
            <a:r>
              <a:rPr lang="en-US" sz="1900" b="1" i="1" dirty="0" smtClean="0">
                <a:solidFill>
                  <a:srgbClr val="002060"/>
                </a:solidFill>
                <a:latin typeface="+mj-lt"/>
              </a:rPr>
              <a:t>	Reticent when they disagree; Reluctant to buck the system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WHAT OTHERS SAY: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Veterans – “They want to leave a legacy”</a:t>
            </a:r>
          </a:p>
          <a:p>
            <a:pPr>
              <a:buNone/>
            </a:pPr>
            <a:r>
              <a:rPr lang="en-US" sz="1800" b="1" i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Boomers – “Great sense of  moral obligation”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Xers – “Great respect for authority” 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1800" b="1" i="1" dirty="0" err="1" smtClean="0">
                <a:solidFill>
                  <a:srgbClr val="002060"/>
                </a:solidFill>
                <a:latin typeface="+mj-lt"/>
              </a:rPr>
              <a:t>Yers</a:t>
            </a: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-“Hard workers… Trustworthy…Could fix anything with nothing”</a:t>
            </a:r>
            <a:endParaRPr lang="en-US" sz="19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489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>
                <a:solidFill>
                  <a:srgbClr val="C00000"/>
                </a:solidFill>
              </a:rPr>
              <a:t>THE VETERANS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075688"/>
            <a:ext cx="7624762" cy="42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6600" b="1" u="sng" dirty="0" smtClean="0">
                <a:solidFill>
                  <a:srgbClr val="C00000"/>
                </a:solidFill>
              </a:rPr>
              <a:t>THE VETERANS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CORE VALUES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Dedication/Sacrifice… Hard Work… Respect for authority…  Law &amp; Order…    Duty before pleasure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EVENTS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The Great Depression… Pearl Harbor/WW II… Korean War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ASSETS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Stable… detail oriented…  Thorough… Loyal…  hardworking</a:t>
            </a:r>
            <a:endParaRPr lang="en-US" sz="1900" b="1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LIABILITIES</a:t>
            </a:r>
          </a:p>
          <a:p>
            <a:pPr>
              <a:buNone/>
            </a:pPr>
            <a:r>
              <a:rPr lang="en-US" sz="19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Uncomfortable </a:t>
            </a:r>
            <a:r>
              <a:rPr lang="en-US" sz="1800" b="1" i="1" dirty="0">
                <a:solidFill>
                  <a:srgbClr val="002060"/>
                </a:solidFill>
                <a:latin typeface="+mj-lt"/>
              </a:rPr>
              <a:t>with </a:t>
            </a: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conflict… Reticent </a:t>
            </a:r>
            <a:r>
              <a:rPr lang="en-US" sz="1800" b="1" i="1" dirty="0">
                <a:solidFill>
                  <a:srgbClr val="002060"/>
                </a:solidFill>
                <a:latin typeface="+mj-lt"/>
              </a:rPr>
              <a:t>when they disagree; Reluctant to buck the system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WHAT OTHERS SAY: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Boomers – “They’re rigid…technological dinosaurs”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Xers – “They’re too set in their ways…” 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1800" b="1" i="1" dirty="0" err="1" smtClean="0">
                <a:solidFill>
                  <a:srgbClr val="002060"/>
                </a:solidFill>
                <a:latin typeface="+mj-lt"/>
              </a:rPr>
              <a:t>Yers</a:t>
            </a: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-“They’re trust worthy…they’re good leaders…they’re brave”</a:t>
            </a:r>
            <a:endParaRPr lang="en-US" sz="19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>
                <a:solidFill>
                  <a:srgbClr val="C00000"/>
                </a:solidFill>
              </a:rPr>
              <a:t>THE BOOMERS 1 &amp;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209800"/>
            <a:ext cx="5438775" cy="39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C00000"/>
                </a:solidFill>
              </a:rPr>
              <a:t>THE BOOMERS 1 &amp; 2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CORE VALUES                                     </a:t>
            </a: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Believe in growth &amp; expansion… Optimistic…  Team Work</a:t>
            </a:r>
            <a:endParaRPr lang="en-US" sz="32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EVENTS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First Nuclear Power Plant…  Civil Rights Act…  Cuban Missile Crisis      		Kennedy assassination … Vietnam War  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ASSETS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Driven good at relationships…  Go extra mile… Want to please… Team players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LIABILITIES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Uncomfortable with conflict…  Overly sensitive to feedback…  Puts process ahead of result… Judgmental of those who see things differently…  self-centered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WHAT OTHERS SAY: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Veterans:  “They talk about things they ought to keep private”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1800" b="1" i="1" dirty="0" err="1" smtClean="0">
                <a:solidFill>
                  <a:srgbClr val="002060"/>
                </a:solidFill>
                <a:latin typeface="+mj-lt"/>
              </a:rPr>
              <a:t>Xers</a:t>
            </a: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:  “They’re workaholics…too political…great job talking, don’t walk it</a:t>
            </a:r>
          </a:p>
          <a:p>
            <a:pPr>
              <a:buNone/>
            </a:pP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1800" b="1" i="1" dirty="0" err="1" smtClean="0">
                <a:solidFill>
                  <a:srgbClr val="002060"/>
                </a:solidFill>
                <a:latin typeface="+mj-lt"/>
              </a:rPr>
              <a:t>Yers</a:t>
            </a:r>
            <a:r>
              <a:rPr lang="en-US" sz="1800" b="1" i="1" dirty="0" smtClean="0">
                <a:solidFill>
                  <a:srgbClr val="002060"/>
                </a:solidFill>
                <a:latin typeface="+mj-lt"/>
              </a:rPr>
              <a:t>:  “They’re cool…they work too much”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>
                <a:solidFill>
                  <a:srgbClr val="C00000"/>
                </a:solidFill>
              </a:rPr>
              <a:t>THE XERS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25" y="2286000"/>
            <a:ext cx="6381750" cy="38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59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8061</TotalTime>
  <Words>126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Flow</vt:lpstr>
      <vt:lpstr>Human Relations Generations </vt:lpstr>
      <vt:lpstr>GENERATIONS</vt:lpstr>
      <vt:lpstr>Depression Era</vt:lpstr>
      <vt:lpstr>Depression Era</vt:lpstr>
      <vt:lpstr>THE VETERANS</vt:lpstr>
      <vt:lpstr>THE VETERANS</vt:lpstr>
      <vt:lpstr>THE BOOMERS 1 &amp; 2</vt:lpstr>
      <vt:lpstr>THE BOOMERS 1 &amp; 2</vt:lpstr>
      <vt:lpstr>THE XERS</vt:lpstr>
      <vt:lpstr>THE XERS</vt:lpstr>
      <vt:lpstr>THE YERS</vt:lpstr>
      <vt:lpstr>THE YERS</vt:lpstr>
      <vt:lpstr>THE ZERS – I’GEN</vt:lpstr>
      <vt:lpstr>THE ZERS – I’GEN</vt:lpstr>
      <vt:lpstr>PROBLEM SOLVING</vt:lpstr>
      <vt:lpstr>End of HR Challenges!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 RELATIONS</dc:title>
  <dc:creator>Gene Brack</dc:creator>
  <cp:lastModifiedBy>For Sale</cp:lastModifiedBy>
  <cp:revision>800</cp:revision>
  <cp:lastPrinted>2017-05-02T17:23:36Z</cp:lastPrinted>
  <dcterms:created xsi:type="dcterms:W3CDTF">2010-03-03T01:26:46Z</dcterms:created>
  <dcterms:modified xsi:type="dcterms:W3CDTF">2017-09-20T00:55:33Z</dcterms:modified>
</cp:coreProperties>
</file>