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6"/>
  </p:notesMasterIdLst>
  <p:handoutMasterIdLst>
    <p:handoutMasterId r:id="rId37"/>
  </p:handoutMasterIdLst>
  <p:sldIdLst>
    <p:sldId id="500" r:id="rId2"/>
    <p:sldId id="257" r:id="rId3"/>
    <p:sldId id="259" r:id="rId4"/>
    <p:sldId id="260" r:id="rId5"/>
    <p:sldId id="261" r:id="rId6"/>
    <p:sldId id="468" r:id="rId7"/>
    <p:sldId id="263" r:id="rId8"/>
    <p:sldId id="262" r:id="rId9"/>
    <p:sldId id="469" r:id="rId10"/>
    <p:sldId id="502" r:id="rId11"/>
    <p:sldId id="264" r:id="rId12"/>
    <p:sldId id="501" r:id="rId13"/>
    <p:sldId id="504" r:id="rId14"/>
    <p:sldId id="505" r:id="rId15"/>
    <p:sldId id="506" r:id="rId16"/>
    <p:sldId id="265" r:id="rId17"/>
    <p:sldId id="266" r:id="rId18"/>
    <p:sldId id="267" r:id="rId19"/>
    <p:sldId id="268" r:id="rId20"/>
    <p:sldId id="503" r:id="rId21"/>
    <p:sldId id="269" r:id="rId22"/>
    <p:sldId id="270" r:id="rId23"/>
    <p:sldId id="271" r:id="rId24"/>
    <p:sldId id="455" r:id="rId25"/>
    <p:sldId id="272" r:id="rId26"/>
    <p:sldId id="273" r:id="rId27"/>
    <p:sldId id="274" r:id="rId28"/>
    <p:sldId id="275" r:id="rId29"/>
    <p:sldId id="276" r:id="rId30"/>
    <p:sldId id="277" r:id="rId31"/>
    <p:sldId id="278" r:id="rId32"/>
    <p:sldId id="279" r:id="rId33"/>
    <p:sldId id="280" r:id="rId34"/>
    <p:sldId id="456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663300"/>
    <a:srgbClr val="EEB500"/>
    <a:srgbClr val="FF3399"/>
    <a:srgbClr val="FF66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97" autoAdjust="0"/>
    <p:restoredTop sz="93271" autoAdjust="0"/>
  </p:normalViewPr>
  <p:slideViewPr>
    <p:cSldViewPr>
      <p:cViewPr varScale="1">
        <p:scale>
          <a:sx n="73" d="100"/>
          <a:sy n="73" d="100"/>
        </p:scale>
        <p:origin x="126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CEE3D7-ABDD-4C7E-9E36-A298431F8CC5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673C49-B88B-4D70-8E2E-7559B67FBC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0344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921E60-FC54-4EFB-B097-DE3066305B4A}" type="datetimeFigureOut">
              <a:rPr lang="en-US" smtClean="0"/>
              <a:t>1/3/2018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EDAD5-AB9A-436E-9041-207D7DD8B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32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Joseph_Paxton" TargetMode="External"/><Relationship Id="rId3" Type="http://schemas.openxmlformats.org/officeDocument/2006/relationships/hyperlink" Target="https://en.wikipedia.org/wiki/Cast_iron" TargetMode="External"/><Relationship Id="rId7" Type="http://schemas.openxmlformats.org/officeDocument/2006/relationships/hyperlink" Target="https://en.wikipedia.org/wiki/Industrial_Revolution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Great_Exhibition" TargetMode="External"/><Relationship Id="rId5" Type="http://schemas.openxmlformats.org/officeDocument/2006/relationships/hyperlink" Target="https://en.wikipedia.org/wiki/Hyde_Park,_London" TargetMode="External"/><Relationship Id="rId10" Type="http://schemas.openxmlformats.org/officeDocument/2006/relationships/hyperlink" Target="https://en.wikipedia.org/wiki/Cast_plate_glass" TargetMode="External"/><Relationship Id="rId4" Type="http://schemas.openxmlformats.org/officeDocument/2006/relationships/hyperlink" Target="https://en.wikipedia.org/wiki/Plate-glass" TargetMode="External"/><Relationship Id="rId9" Type="http://schemas.openxmlformats.org/officeDocument/2006/relationships/hyperlink" Target="https://en.wikipedia.org/wiki/The_Crystal_Palace#cite_note-oregon-1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Crystal Palace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was a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Cast iron"/>
              </a:rPr>
              <a:t>cast-iron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and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Plate-glass"/>
              </a:rPr>
              <a:t>plate-glass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structure originally built in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Hyde Park, London"/>
              </a:rPr>
              <a:t>Hyde Park, London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to house the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Great Exhibition"/>
              </a:rPr>
              <a:t>Great Exhibition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of 1851. More than 14,000 exhibitors from around the world gathered in its 990,000-square-foot (92,000 m</a:t>
            </a:r>
            <a:r>
              <a:rPr lang="en-US" sz="1200" b="0" i="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exhibition space to display examples of technology developed in the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 tooltip="Industrial Revolution"/>
              </a:rPr>
              <a:t>Industrial Revolution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Designed by </a:t>
            </a:r>
            <a:r>
              <a:rPr lang="en-US" sz="1200" b="0" i="0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Joseph Paxton"/>
              </a:rPr>
              <a:t>Joseph Paxton</a:t>
            </a:r>
            <a:r>
              <a:rPr lang="en-US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the Great Exhibition building was 1,851 feet (564 m) long, with an interior height of 128 feet (39 m).</a:t>
            </a:r>
            <a:r>
              <a:rPr lang="en-US" sz="1200" b="0" i="0" u="none" strike="noStrike" kern="1200" baseline="300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/>
              </a:rPr>
              <a:t>[1]</a:t>
            </a:r>
            <a:r>
              <a:rPr lang="en-US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The invention of the </a:t>
            </a:r>
            <a:r>
              <a:rPr lang="en-US" sz="1200" b="0" i="0" u="none" strike="noStrike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Cast plate glass"/>
              </a:rPr>
              <a:t>cast plate glass</a:t>
            </a:r>
            <a:r>
              <a:rPr lang="en-US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method in 1848 made possible the production of large sheets of cheap but strong glass, and its use in the Crystal Palace created a structure with the greatest area of glass ever seen in a building and astonished visitors with its clear walls and ceilings that did not require interior lights.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EDAD5-AB9A-436E-9041-207D7DD8B26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02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5360D-0EA5-4C04-86AB-79B4EB00AF76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C4F9-0E95-46D1-8418-95E3B4094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5360D-0EA5-4C04-86AB-79B4EB00AF76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C4F9-0E95-46D1-8418-95E3B4094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5360D-0EA5-4C04-86AB-79B4EB00AF76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C4F9-0E95-46D1-8418-95E3B4094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5360D-0EA5-4C04-86AB-79B4EB00AF76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C4F9-0E95-46D1-8418-95E3B4094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5360D-0EA5-4C04-86AB-79B4EB00AF76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C4F9-0E95-46D1-8418-95E3B4094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5360D-0EA5-4C04-86AB-79B4EB00AF76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C4F9-0E95-46D1-8418-95E3B4094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5360D-0EA5-4C04-86AB-79B4EB00AF76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C4F9-0E95-46D1-8418-95E3B4094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5360D-0EA5-4C04-86AB-79B4EB00AF76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C4F9-0E95-46D1-8418-95E3B4094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5360D-0EA5-4C04-86AB-79B4EB00AF76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C4F9-0E95-46D1-8418-95E3B4094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5360D-0EA5-4C04-86AB-79B4EB00AF76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5C4F9-0E95-46D1-8418-95E3B40943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5360D-0EA5-4C04-86AB-79B4EB00AF76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325C4F9-0E95-46D1-8418-95E3B40943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F5360D-0EA5-4C04-86AB-79B4EB00AF76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25C4F9-0E95-46D1-8418-95E3B409439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engineering.purdue.edu/IE/Initiatives/TheGilbrethCollection/Gilbreths1931_200.jpg/alter?width=200&amp;height=20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library.thinkquest.org/trio/TTQ02189/clothersfactory.gif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hyperlink" Target="http://images.google.com/imgres?imgurl=http://www.istp.murdoch.edu.au/ISTP/casestudies/Case_Studies_Asia/urbwater/E12.jpg&amp;imgrefurl=http://www.istp.murdoch.edu.au/ISTP/casestudies/Case_Studies_Asia/urbwater/urbwater.html&amp;usg=__M7clUXNJ9i3eSedSB6ReFi_V8pE=&amp;h=313&amp;w=468&amp;sz=48&amp;hl=en&amp;start=13&amp;um=1&amp;itbs=1&amp;tbnid=ZT0cbolKaymaMM:&amp;tbnh=86&amp;tbnw=128&amp;prev=/images?q=american+industrial+revolution&amp;um=1&amp;hl=en&amp;sa=N&amp;tbs=isch:1" TargetMode="Externa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f/f0/Crystal_Palace.P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 smtClean="0">
                <a:solidFill>
                  <a:schemeClr val="tx1"/>
                </a:solidFill>
              </a:rPr>
              <a:t>Human Relations History</a:t>
            </a: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81400"/>
            <a:ext cx="7854696" cy="1752600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						Lecture 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3500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u="sng" dirty="0" smtClean="0">
                <a:solidFill>
                  <a:srgbClr val="002060"/>
                </a:solidFill>
              </a:rPr>
              <a:t>Timeline of Change - Lab</a:t>
            </a:r>
            <a:endParaRPr lang="en-US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6800"/>
            <a:ext cx="7924800" cy="556260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70000"/>
              </a:lnSpc>
              <a:buFont typeface="+mj-lt"/>
              <a:buAutoNum type="arabicPeriod"/>
            </a:pPr>
            <a:endParaRPr lang="en-US" sz="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7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Civil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  -  Western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Expansion</a:t>
            </a:r>
          </a:p>
          <a:p>
            <a:pPr marL="457200" indent="-457200">
              <a:lnSpc>
                <a:spcPct val="17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Industrial Revolution</a:t>
            </a:r>
          </a:p>
          <a:p>
            <a:pPr marL="457200" indent="-457200">
              <a:lnSpc>
                <a:spcPct val="17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WWI – WWII - Korean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 </a:t>
            </a:r>
          </a:p>
          <a:p>
            <a:pPr marL="457200" indent="-457200">
              <a:lnSpc>
                <a:spcPct val="17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Cold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</a:t>
            </a:r>
            <a:endParaRPr lang="en-US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7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Civil Rights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Movement – Viet Nam</a:t>
            </a:r>
            <a:endParaRPr lang="en-US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7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Space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 - Communication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</a:t>
            </a:r>
          </a:p>
          <a:p>
            <a:pPr marL="457200" indent="-457200">
              <a:lnSpc>
                <a:spcPct val="170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Economy of Today</a:t>
            </a: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930055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HUMAN RELATIONS MOVEMENT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16480"/>
            <a:ext cx="8229600" cy="33985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 smtClean="0"/>
              <a:t>20TH CENTURY ORGANIZATIONAL MOVEMENT CHARACTERIZED </a:t>
            </a:r>
          </a:p>
          <a:p>
            <a:pPr algn="ctr">
              <a:buNone/>
            </a:pPr>
            <a:r>
              <a:rPr lang="en-US" sz="3200" b="1" dirty="0" smtClean="0"/>
              <a:t>   BY THE BELIEF THAT</a:t>
            </a:r>
          </a:p>
          <a:p>
            <a:pPr algn="ctr">
              <a:buNone/>
            </a:pPr>
            <a:r>
              <a:rPr lang="en-US" sz="3200" b="1" dirty="0" smtClean="0"/>
              <a:t>		SATISFIED WORKERS WILL BE 	</a:t>
            </a:r>
            <a:endParaRPr lang="en-US" sz="3200" b="1" dirty="0"/>
          </a:p>
          <a:p>
            <a:pPr algn="ctr">
              <a:buNone/>
            </a:pPr>
            <a:r>
              <a:rPr lang="en-US" sz="3200" b="1" dirty="0" smtClean="0"/>
              <a:t>PRODUCTIVE WORKERS!</a:t>
            </a:r>
            <a:endParaRPr lang="en-US" sz="32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pPr algn="ctr"/>
            <a:r>
              <a:rPr lang="en-US" u="sng" dirty="0" smtClean="0">
                <a:solidFill>
                  <a:srgbClr val="002060"/>
                </a:solidFill>
              </a:rPr>
              <a:t>1960’s </a:t>
            </a:r>
            <a:r>
              <a:rPr lang="en-US" u="sng" dirty="0" smtClean="0">
                <a:solidFill>
                  <a:srgbClr val="002060"/>
                </a:solidFill>
              </a:rPr>
              <a:t>Legislation</a:t>
            </a:r>
            <a:endParaRPr lang="en-US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914400"/>
            <a:ext cx="7772400" cy="5562600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endParaRPr lang="en-US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1963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Equal Pay Act</a:t>
            </a:r>
          </a:p>
          <a:p>
            <a:pPr>
              <a:lnSpc>
                <a:spcPct val="17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1964 Civil Rights Act, Title II (amended 1972)</a:t>
            </a:r>
          </a:p>
          <a:p>
            <a:pPr>
              <a:lnSpc>
                <a:spcPct val="17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1967 Age Discrimination in Employment Act </a:t>
            </a:r>
            <a:endParaRPr lang="en-US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70000"/>
              </a:lnSpc>
            </a:pPr>
            <a:r>
              <a:rPr lang="en-US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(Amended </a:t>
            </a:r>
            <a:r>
              <a:rPr lang="en-US" sz="22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1978)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07804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pPr algn="ctr"/>
            <a:r>
              <a:rPr lang="en-US" u="sng" dirty="0" smtClean="0">
                <a:solidFill>
                  <a:srgbClr val="002060"/>
                </a:solidFill>
              </a:rPr>
              <a:t>1970’s Legislation</a:t>
            </a:r>
            <a:endParaRPr lang="en-US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6800"/>
            <a:ext cx="7924800" cy="5562600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endParaRPr lang="en-US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1973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Vocational Rehabilitation Act</a:t>
            </a:r>
          </a:p>
          <a:p>
            <a:pPr>
              <a:lnSpc>
                <a:spcPct val="17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1974 Privacy Act</a:t>
            </a:r>
          </a:p>
          <a:p>
            <a:pPr>
              <a:lnSpc>
                <a:spcPct val="17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1978 Mandatory Retirement Act</a:t>
            </a:r>
          </a:p>
          <a:p>
            <a:pPr>
              <a:lnSpc>
                <a:spcPct val="17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1978 Pregnancy Discrimination Act, Title VII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29069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pPr algn="ctr"/>
            <a:r>
              <a:rPr lang="en-US" u="sng" dirty="0" smtClean="0">
                <a:solidFill>
                  <a:srgbClr val="002060"/>
                </a:solidFill>
              </a:rPr>
              <a:t>1980’s Legislation</a:t>
            </a:r>
            <a:endParaRPr lang="en-US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6800"/>
            <a:ext cx="7924800" cy="5562600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endParaRPr lang="en-US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1986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Immigration Reform and Control Act</a:t>
            </a:r>
          </a:p>
          <a:p>
            <a:pPr>
              <a:lnSpc>
                <a:spcPct val="17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1988 Polygraph Protection Act</a:t>
            </a:r>
          </a:p>
          <a:p>
            <a:pPr>
              <a:lnSpc>
                <a:spcPct val="17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1988 Worker Adjustment &amp; Retraining Notification Act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964595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pPr algn="ctr"/>
            <a:r>
              <a:rPr lang="en-US" u="sng" dirty="0" smtClean="0">
                <a:solidFill>
                  <a:srgbClr val="002060"/>
                </a:solidFill>
              </a:rPr>
              <a:t>1990’s Legislation</a:t>
            </a:r>
            <a:endParaRPr lang="en-US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066800"/>
            <a:ext cx="7848600" cy="5562600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endParaRPr lang="en-US" sz="2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1990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Americans with Disabilities Act</a:t>
            </a:r>
          </a:p>
          <a:p>
            <a:pPr>
              <a:lnSpc>
                <a:spcPct val="17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1991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Civil Rights Act reaffirmed original Act and permitted lawsuits when discrimination could be proven to be intentional.</a:t>
            </a:r>
          </a:p>
          <a:p>
            <a:pPr>
              <a:lnSpc>
                <a:spcPct val="170000"/>
              </a:lnSpc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1993 Family and Medical Leave Act (FMLA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376902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851648" cy="1828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12 KEY </a:t>
            </a:r>
            <a:r>
              <a:rPr lang="en-US" dirty="0" smtClean="0">
                <a:solidFill>
                  <a:schemeClr val="tx1"/>
                </a:solidFill>
              </a:rPr>
              <a:t>LEADERS </a:t>
            </a:r>
            <a:r>
              <a:rPr lang="en-US" dirty="0" smtClean="0">
                <a:solidFill>
                  <a:schemeClr val="tx1"/>
                </a:solidFill>
              </a:rPr>
              <a:t>IN THE HR MOVEMENT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286000"/>
            <a:ext cx="3809999" cy="4724400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+mj-lt"/>
              </a:rPr>
              <a:t>Frederick Taylor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+mj-lt"/>
              </a:rPr>
              <a:t>Frank &amp; Lillian </a:t>
            </a:r>
            <a:r>
              <a:rPr lang="en-US" b="1" dirty="0" err="1" smtClean="0">
                <a:latin typeface="+mj-lt"/>
              </a:rPr>
              <a:t>Gilbreth</a:t>
            </a:r>
            <a:endParaRPr lang="en-US" b="1" dirty="0" smtClean="0">
              <a:latin typeface="+mj-lt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+mj-lt"/>
              </a:rPr>
              <a:t>Henry </a:t>
            </a:r>
            <a:r>
              <a:rPr lang="en-US" b="1" dirty="0" err="1" smtClean="0">
                <a:latin typeface="+mj-lt"/>
              </a:rPr>
              <a:t>Gannt</a:t>
            </a:r>
            <a:endParaRPr lang="en-US" b="1" dirty="0" smtClean="0">
              <a:latin typeface="+mj-lt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+mj-lt"/>
              </a:rPr>
              <a:t>Henry </a:t>
            </a:r>
            <a:r>
              <a:rPr lang="en-US" b="1" dirty="0" err="1" smtClean="0">
                <a:latin typeface="+mj-lt"/>
              </a:rPr>
              <a:t>Fayol</a:t>
            </a:r>
            <a:endParaRPr lang="en-US" b="1" dirty="0" smtClean="0">
              <a:latin typeface="+mj-lt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+mj-lt"/>
              </a:rPr>
              <a:t>Max Weber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+mj-lt"/>
              </a:rPr>
              <a:t>Hugo Munsterberg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0" y="2274838"/>
            <a:ext cx="388924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45720" indent="-457200">
              <a:spcBef>
                <a:spcPct val="20000"/>
              </a:spcBef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2600" b="1" dirty="0">
                <a:latin typeface="+mj-lt"/>
              </a:rPr>
              <a:t>Mary </a:t>
            </a:r>
            <a:r>
              <a:rPr lang="en-US" sz="2600" b="1" dirty="0">
                <a:latin typeface="+mj-lt"/>
              </a:rPr>
              <a:t>Parker </a:t>
            </a:r>
            <a:r>
              <a:rPr lang="en-US" sz="2600" b="1" dirty="0" err="1">
                <a:latin typeface="+mj-lt"/>
              </a:rPr>
              <a:t>Follet</a:t>
            </a:r>
            <a:endParaRPr lang="en-US" sz="2600" b="1" dirty="0">
              <a:latin typeface="+mj-lt"/>
            </a:endParaRPr>
          </a:p>
          <a:p>
            <a:pPr marL="457200" marR="45720" indent="-457200">
              <a:spcBef>
                <a:spcPct val="20000"/>
              </a:spcBef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2600" b="1" dirty="0">
                <a:latin typeface="+mj-lt"/>
              </a:rPr>
              <a:t>Chester Barnard</a:t>
            </a:r>
          </a:p>
          <a:p>
            <a:pPr marL="457200" marR="45720" indent="-457200">
              <a:spcBef>
                <a:spcPct val="20000"/>
              </a:spcBef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2600" b="1" dirty="0">
                <a:latin typeface="+mj-lt"/>
              </a:rPr>
              <a:t>Elton Mayo</a:t>
            </a:r>
          </a:p>
          <a:p>
            <a:pPr marL="457200" marR="45720" indent="-457200">
              <a:spcBef>
                <a:spcPct val="20000"/>
              </a:spcBef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2600" b="1" dirty="0">
                <a:latin typeface="+mj-lt"/>
              </a:rPr>
              <a:t>Dale Carnegie</a:t>
            </a:r>
          </a:p>
          <a:p>
            <a:pPr marL="457200" marR="45720" indent="-457200">
              <a:spcBef>
                <a:spcPct val="20000"/>
              </a:spcBef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2600" b="1" dirty="0">
                <a:latin typeface="+mj-lt"/>
              </a:rPr>
              <a:t>Abraham Maslow</a:t>
            </a:r>
          </a:p>
          <a:p>
            <a:pPr marL="457200" marR="45720" indent="-457200">
              <a:spcBef>
                <a:spcPct val="20000"/>
              </a:spcBef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2600" b="1" dirty="0">
                <a:latin typeface="+mj-lt"/>
              </a:rPr>
              <a:t>Douglas McGregor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478280"/>
          </a:xfrm>
        </p:spPr>
        <p:txBody>
          <a:bodyPr>
            <a:normAutofit/>
          </a:bodyPr>
          <a:lstStyle/>
          <a:p>
            <a:r>
              <a:rPr lang="en-US" b="1" dirty="0" smtClean="0"/>
              <a:t>FREDERICK TAYLOR</a:t>
            </a:r>
            <a:br>
              <a:rPr lang="en-US" b="1" dirty="0" smtClean="0"/>
            </a:br>
            <a:r>
              <a:rPr lang="en-US" sz="3600" b="1" i="1" dirty="0">
                <a:solidFill>
                  <a:schemeClr val="tx1"/>
                </a:solidFill>
              </a:rPr>
              <a:t>Father of Scientific </a:t>
            </a:r>
            <a:r>
              <a:rPr lang="en-US" sz="3600" b="1" i="1" dirty="0" smtClean="0">
                <a:solidFill>
                  <a:schemeClr val="tx1"/>
                </a:solidFill>
              </a:rPr>
              <a:t>Management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+mj-lt"/>
              </a:rPr>
              <a:t>“SCIENTIFIC MANAGEMENT” – 1911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+mj-lt"/>
              </a:rPr>
              <a:t>A set of principles that were designed to make: </a:t>
            </a:r>
          </a:p>
          <a:p>
            <a:r>
              <a:rPr lang="en-US" sz="2400" b="1" i="1" dirty="0" smtClean="0">
                <a:solidFill>
                  <a:srgbClr val="002060"/>
                </a:solidFill>
                <a:latin typeface="+mj-lt"/>
              </a:rPr>
              <a:t>Employees more productive</a:t>
            </a:r>
          </a:p>
          <a:p>
            <a:r>
              <a:rPr lang="en-US" sz="2400" b="1" i="1" dirty="0" smtClean="0">
                <a:solidFill>
                  <a:srgbClr val="002060"/>
                </a:solidFill>
                <a:latin typeface="+mj-lt"/>
              </a:rPr>
              <a:t>Providing greater profits for the organization</a:t>
            </a:r>
          </a:p>
          <a:p>
            <a:r>
              <a:rPr lang="en-US" sz="2400" b="1" i="1" dirty="0" smtClean="0">
                <a:solidFill>
                  <a:srgbClr val="002060"/>
                </a:solidFill>
                <a:latin typeface="+mj-lt"/>
              </a:rPr>
              <a:t>Shared with employees</a:t>
            </a:r>
          </a:p>
          <a:p>
            <a:endParaRPr lang="en-US" sz="2400" b="1" i="1" dirty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</a:rPr>
              <a:t>The book </a:t>
            </a:r>
            <a:r>
              <a:rPr lang="en-US" b="1" dirty="0" smtClean="0">
                <a:latin typeface="+mj-lt"/>
              </a:rPr>
              <a:t>Principles </a:t>
            </a:r>
            <a:r>
              <a:rPr lang="en-US" b="1" dirty="0">
                <a:latin typeface="+mj-lt"/>
              </a:rPr>
              <a:t>of Scientific Management</a:t>
            </a:r>
            <a:r>
              <a:rPr lang="en-US" dirty="0">
                <a:latin typeface="+mj-lt"/>
              </a:rPr>
              <a:t>, </a:t>
            </a:r>
            <a:r>
              <a:rPr lang="en-US" dirty="0" smtClean="0">
                <a:latin typeface="+mj-lt"/>
              </a:rPr>
              <a:t>described </a:t>
            </a:r>
            <a:r>
              <a:rPr lang="en-US" dirty="0">
                <a:latin typeface="+mj-lt"/>
              </a:rPr>
              <a:t>how the application of the </a:t>
            </a:r>
            <a:r>
              <a:rPr lang="en-US" b="1" dirty="0">
                <a:latin typeface="+mj-lt"/>
              </a:rPr>
              <a:t>scientific</a:t>
            </a:r>
            <a:r>
              <a:rPr lang="en-US" dirty="0">
                <a:latin typeface="+mj-lt"/>
              </a:rPr>
              <a:t> method </a:t>
            </a:r>
            <a:r>
              <a:rPr lang="en-US" dirty="0" smtClean="0">
                <a:latin typeface="+mj-lt"/>
              </a:rPr>
              <a:t>to the </a:t>
            </a:r>
            <a:r>
              <a:rPr lang="en-US" b="1" dirty="0" smtClean="0">
                <a:latin typeface="+mj-lt"/>
              </a:rPr>
              <a:t>management</a:t>
            </a:r>
            <a:r>
              <a:rPr lang="en-US" dirty="0">
                <a:latin typeface="+mj-lt"/>
              </a:rPr>
              <a:t> of workers </a:t>
            </a:r>
            <a:r>
              <a:rPr lang="en-US" dirty="0" smtClean="0">
                <a:latin typeface="+mj-lt"/>
              </a:rPr>
              <a:t>could greatly </a:t>
            </a:r>
            <a:r>
              <a:rPr lang="en-US" dirty="0">
                <a:latin typeface="+mj-lt"/>
              </a:rPr>
              <a:t>improve productivity.</a:t>
            </a:r>
            <a:endParaRPr lang="en-US" sz="2400" b="1" i="1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23554" name="Picture 2" descr="http://ts1.mm.bing.net/images/thumbnail.aspx?q=1426817751892&amp;id=42e77d9b5bc4505a3bf4c6c4e03d3c8d&amp;url=http%3a%2f%2fwww.resourcesystemsconsulting.com%2fblog%2fwp-content%2fuploads%2fFrederick_Tayl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304800"/>
            <a:ext cx="2057400" cy="227888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TAYLOR’S 1911 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PRINCIPLES OF MANAGEMENT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400" b="1" dirty="0" smtClean="0">
                <a:latin typeface="+mj-lt"/>
              </a:rPr>
              <a:t>DEVELOP AN EXACT METHOD FOR PERFORMING EACH ELEMENT OF AN EMPLOYEE’S JOB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400" b="1" dirty="0" smtClean="0">
                <a:latin typeface="+mj-lt"/>
              </a:rPr>
              <a:t>PROPERLY MATCH INDIVIDUALS TO THE JOB AND TRAIN THEM TO DO JOB THE BEST WAY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400" b="1" dirty="0" smtClean="0">
                <a:latin typeface="+mj-lt"/>
              </a:rPr>
              <a:t>COOPERATE WITH EMPLOYEES TO ENSURE ALL WORK DONE ACCORDING TO EXACT METHODS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400" b="1" dirty="0" smtClean="0">
                <a:latin typeface="+mj-lt"/>
              </a:rPr>
              <a:t>DIVIDE WORK RESPONSIBILY, ALMOST </a:t>
            </a:r>
            <a:r>
              <a:rPr lang="en-US" sz="2400" b="1" dirty="0" smtClean="0">
                <a:latin typeface="+mj-lt"/>
              </a:rPr>
              <a:t>EQUALLY </a:t>
            </a:r>
            <a:r>
              <a:rPr lang="en-US" sz="2400" b="1" dirty="0" smtClean="0">
                <a:latin typeface="+mj-lt"/>
              </a:rPr>
              <a:t>BETWEEN OWNERS AND WORKERS</a:t>
            </a:r>
            <a:endParaRPr lang="en-US" sz="2400" b="1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FRANK &amp; LILLIAN GILBRETH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sz="800" b="1" u="sng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3600" b="1" u="sng" dirty="0" smtClean="0"/>
              <a:t>Consultants with 2 purposes</a:t>
            </a:r>
            <a:r>
              <a:rPr lang="en-US" sz="3600" b="1" dirty="0" smtClean="0"/>
              <a:t>: 1920’s</a:t>
            </a:r>
          </a:p>
          <a:p>
            <a:pPr>
              <a:buNone/>
            </a:pPr>
            <a:r>
              <a:rPr lang="en-US" sz="3600" b="1" dirty="0" smtClean="0"/>
              <a:t>	</a:t>
            </a:r>
            <a:r>
              <a:rPr lang="en-US" sz="3200" b="1" dirty="0" smtClean="0"/>
              <a:t>1</a:t>
            </a:r>
            <a:r>
              <a:rPr lang="en-US" sz="3200" b="1" dirty="0" smtClean="0"/>
              <a:t>.  Increase the efficiency of workers</a:t>
            </a:r>
          </a:p>
          <a:p>
            <a:pPr>
              <a:buNone/>
            </a:pPr>
            <a:r>
              <a:rPr lang="en-US" sz="3200" b="1" dirty="0" smtClean="0"/>
              <a:t>	</a:t>
            </a:r>
            <a:r>
              <a:rPr lang="en-US" sz="3200" b="1" dirty="0" smtClean="0"/>
              <a:t>2</a:t>
            </a:r>
            <a:r>
              <a:rPr lang="en-US" sz="3200" b="1" dirty="0" smtClean="0"/>
              <a:t>.  Reduce fatigue of work done</a:t>
            </a:r>
            <a:endParaRPr lang="en-US" sz="3200" dirty="0" smtClean="0"/>
          </a:p>
          <a:p>
            <a:pPr>
              <a:buNone/>
            </a:pPr>
            <a:endParaRPr lang="en-US" sz="3200" b="1" dirty="0" smtClean="0"/>
          </a:p>
          <a:p>
            <a:pPr>
              <a:buNone/>
            </a:pPr>
            <a:r>
              <a:rPr lang="en-US" sz="3200" b="1" dirty="0" smtClean="0"/>
              <a:t>   </a:t>
            </a:r>
            <a:r>
              <a:rPr lang="en-US" sz="3200" b="1" dirty="0" smtClean="0">
                <a:solidFill>
                  <a:schemeClr val="tx2"/>
                </a:solidFill>
              </a:rPr>
              <a:t>“THERBLIGS” </a:t>
            </a:r>
          </a:p>
          <a:p>
            <a:pPr>
              <a:buNone/>
            </a:pPr>
            <a:r>
              <a:rPr lang="en-US" sz="3200" b="1" dirty="0" smtClean="0">
                <a:solidFill>
                  <a:schemeClr val="tx2"/>
                </a:solidFill>
              </a:rPr>
              <a:t>18 HANDMOTIONS</a:t>
            </a:r>
          </a:p>
          <a:p>
            <a:pPr>
              <a:buNone/>
            </a:pPr>
            <a:r>
              <a:rPr lang="en-US" sz="3200" b="1" dirty="0" smtClean="0"/>
              <a:t>	</a:t>
            </a:r>
            <a:endParaRPr lang="en-US" sz="3200" b="1" i="1" dirty="0">
              <a:latin typeface="Berlin Sans FB Demi" pitchFamily="34" charset="0"/>
            </a:endParaRPr>
          </a:p>
        </p:txBody>
      </p:sp>
      <p:pic>
        <p:nvPicPr>
          <p:cNvPr id="21506" name="Picture 2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3962400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374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7300" b="1" dirty="0" smtClean="0">
                <a:solidFill>
                  <a:srgbClr val="C00000"/>
                </a:solidFill>
              </a:rPr>
              <a:t>HUMAN RELATIONS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>
                <a:solidFill>
                  <a:srgbClr val="002060"/>
                </a:solidFill>
              </a:rPr>
              <a:t>  The composite of interactions that exist between people </a:t>
            </a:r>
          </a:p>
          <a:p>
            <a:pPr>
              <a:buNone/>
            </a:pPr>
            <a:r>
              <a:rPr lang="en-US" sz="4800" dirty="0" smtClean="0">
                <a:solidFill>
                  <a:srgbClr val="002060"/>
                </a:solidFill>
              </a:rPr>
              <a:t>  in all aspects of </a:t>
            </a:r>
          </a:p>
          <a:p>
            <a:pPr>
              <a:buNone/>
            </a:pPr>
            <a:r>
              <a:rPr lang="en-US" sz="4800" dirty="0" smtClean="0">
                <a:solidFill>
                  <a:srgbClr val="002060"/>
                </a:solidFill>
              </a:rPr>
              <a:t>  their personal </a:t>
            </a:r>
          </a:p>
          <a:p>
            <a:pPr>
              <a:buNone/>
            </a:pPr>
            <a:r>
              <a:rPr lang="en-US" sz="4800" dirty="0" smtClean="0">
                <a:solidFill>
                  <a:srgbClr val="002060"/>
                </a:solidFill>
              </a:rPr>
              <a:t>  and professional lives.</a:t>
            </a:r>
            <a:endParaRPr lang="en-US" sz="4800" dirty="0">
              <a:solidFill>
                <a:srgbClr val="002060"/>
              </a:solidFill>
            </a:endParaRPr>
          </a:p>
        </p:txBody>
      </p:sp>
      <p:pic>
        <p:nvPicPr>
          <p:cNvPr id="6" name="Picture 5" descr="professional liv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2743200"/>
            <a:ext cx="3581400" cy="264831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6764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THERBLIGS </a:t>
            </a:r>
            <a:r>
              <a:rPr lang="en-US" sz="2800" b="1" dirty="0" smtClean="0">
                <a:solidFill>
                  <a:schemeClr val="tx1"/>
                </a:solidFill>
              </a:rPr>
              <a:t>- </a:t>
            </a:r>
            <a:r>
              <a:rPr lang="en-US" sz="2800" dirty="0" smtClean="0">
                <a:solidFill>
                  <a:schemeClr val="tx1"/>
                </a:solidFill>
              </a:rPr>
              <a:t>A</a:t>
            </a:r>
            <a:r>
              <a:rPr lang="en-US" sz="2800" dirty="0">
                <a:solidFill>
                  <a:schemeClr val="tx1"/>
                </a:solidFill>
              </a:rPr>
              <a:t> basic motion element is one of a set of fundamental motions required for a worker to perform a manual operation or task. The set consists of 18 elements, each describing a standardized activity.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3525" y="2362200"/>
            <a:ext cx="6086475" cy="438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0063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8077200" cy="1143000"/>
          </a:xfrm>
        </p:spPr>
        <p:txBody>
          <a:bodyPr/>
          <a:lstStyle/>
          <a:p>
            <a:r>
              <a:rPr lang="en-US" dirty="0" smtClean="0"/>
              <a:t>HENRY GANNT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028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200" b="1" u="sng" dirty="0" smtClean="0">
                <a:solidFill>
                  <a:srgbClr val="002060"/>
                </a:solidFill>
                <a:latin typeface="+mj-lt"/>
              </a:rPr>
              <a:t>GANNT CHART</a:t>
            </a:r>
          </a:p>
          <a:p>
            <a:pPr algn="ctr">
              <a:buNone/>
            </a:pPr>
            <a:r>
              <a:rPr lang="en-US" sz="2400" b="1" i="1" dirty="0" smtClean="0">
                <a:latin typeface="+mj-lt"/>
              </a:rPr>
              <a:t>VISUAL CHART USED FOR SCHEDULING  1910</a:t>
            </a:r>
          </a:p>
          <a:p>
            <a:pPr>
              <a:buNone/>
            </a:pPr>
            <a:r>
              <a:rPr lang="en-US" sz="2400" b="1" i="1" dirty="0" smtClean="0">
                <a:solidFill>
                  <a:srgbClr val="C00000"/>
                </a:solidFill>
                <a:latin typeface="+mj-lt"/>
              </a:rPr>
              <a:t>	</a:t>
            </a:r>
            <a:r>
              <a:rPr lang="en-US" sz="2400" b="1" i="1" u="sng" dirty="0" smtClean="0">
                <a:solidFill>
                  <a:srgbClr val="C00000"/>
                </a:solidFill>
                <a:latin typeface="+mj-lt"/>
              </a:rPr>
              <a:t>Work scheduled        Set Deadline    Completion</a:t>
            </a:r>
            <a:endParaRPr lang="en-US" sz="2400" b="1" dirty="0" smtClean="0">
              <a:solidFill>
                <a:srgbClr val="C00000"/>
              </a:solidFill>
              <a:latin typeface="+mj-lt"/>
            </a:endParaRPr>
          </a:p>
          <a:p>
            <a:pPr>
              <a:buNone/>
            </a:pP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      Write Handbook       April  28            April 26</a:t>
            </a:r>
          </a:p>
          <a:p>
            <a:pPr>
              <a:buNone/>
            </a:pPr>
            <a:endParaRPr lang="en-US" sz="2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</a:rPr>
              <a:t>              </a:t>
            </a:r>
          </a:p>
          <a:p>
            <a:pPr>
              <a:buNone/>
            </a:pPr>
            <a:endParaRPr lang="en-US" sz="3200" b="1" i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sz="3200" b="1" i="1" dirty="0">
              <a:solidFill>
                <a:srgbClr val="0070C0"/>
              </a:solidFill>
            </a:endParaRPr>
          </a:p>
        </p:txBody>
      </p:sp>
      <p:pic>
        <p:nvPicPr>
          <p:cNvPr id="26626" name="Picture 2" descr="http://ts1.mm.bing.net/images/thumbnail.aspx?q=1431897249232&amp;id=0c2cc55d6773b835d3bc37cda9d41fd2&amp;url=http%3a%2f%2fwww.gannt-chart.com%2fgnImages%2fHenry_Gan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75962" y="228601"/>
            <a:ext cx="2377438" cy="2796987"/>
          </a:xfrm>
          <a:prstGeom prst="rect">
            <a:avLst/>
          </a:prstGeom>
          <a:noFill/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224" y="4495800"/>
            <a:ext cx="7669776" cy="21717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HENRY FAYOL - 1916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3806825" cy="659352"/>
          </a:xfrm>
        </p:spPr>
        <p:txBody>
          <a:bodyPr/>
          <a:lstStyle/>
          <a:p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              14    PRINCIPLES</a:t>
            </a:r>
            <a:endParaRPr lang="en-US" sz="28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264025" y="1859757"/>
            <a:ext cx="4422775" cy="65484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OF   MANAGEMENT</a:t>
            </a:r>
            <a:endParaRPr lang="en-US" sz="28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b="1" dirty="0" smtClean="0">
                <a:solidFill>
                  <a:srgbClr val="002060"/>
                </a:solidFill>
                <a:latin typeface="+mj-lt"/>
              </a:rPr>
              <a:t>DIVISION OF WORK</a:t>
            </a:r>
          </a:p>
          <a:p>
            <a:pPr marL="457200" indent="-457200">
              <a:buAutoNum type="arabicPeriod"/>
            </a:pPr>
            <a:r>
              <a:rPr lang="en-US" b="1" dirty="0" smtClean="0">
                <a:solidFill>
                  <a:srgbClr val="002060"/>
                </a:solidFill>
                <a:latin typeface="+mj-lt"/>
              </a:rPr>
              <a:t>AUTHORITY</a:t>
            </a:r>
          </a:p>
          <a:p>
            <a:pPr marL="457200" indent="-457200">
              <a:buAutoNum type="arabicPeriod"/>
            </a:pPr>
            <a:r>
              <a:rPr lang="en-US" b="1" dirty="0" smtClean="0">
                <a:solidFill>
                  <a:srgbClr val="002060"/>
                </a:solidFill>
                <a:latin typeface="+mj-lt"/>
              </a:rPr>
              <a:t>DISCIPLINE</a:t>
            </a:r>
          </a:p>
          <a:p>
            <a:pPr marL="457200" indent="-457200">
              <a:buAutoNum type="arabicPeriod"/>
            </a:pPr>
            <a:r>
              <a:rPr lang="en-US" b="1" dirty="0" smtClean="0">
                <a:solidFill>
                  <a:srgbClr val="002060"/>
                </a:solidFill>
                <a:latin typeface="+mj-lt"/>
              </a:rPr>
              <a:t>UNITY OF COMMAND</a:t>
            </a:r>
          </a:p>
          <a:p>
            <a:pPr marL="457200" indent="-457200">
              <a:buAutoNum type="arabicPeriod"/>
            </a:pPr>
            <a:r>
              <a:rPr lang="en-US" b="1" dirty="0" smtClean="0">
                <a:solidFill>
                  <a:srgbClr val="002060"/>
                </a:solidFill>
                <a:latin typeface="+mj-lt"/>
              </a:rPr>
              <a:t>UNITY OF DIRECTION</a:t>
            </a:r>
          </a:p>
          <a:p>
            <a:pPr marL="457200" indent="-457200">
              <a:buAutoNum type="arabicPeriod"/>
            </a:pPr>
            <a:r>
              <a:rPr lang="en-US" b="1" dirty="0" smtClean="0">
                <a:solidFill>
                  <a:srgbClr val="002060"/>
                </a:solidFill>
                <a:latin typeface="+mj-lt"/>
              </a:rPr>
              <a:t>SUBORDINATION OF INDIVIDUAL INTERESTS TO THE GENERAL INTEREST</a:t>
            </a:r>
            <a:endParaRPr lang="en-US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457200" indent="-457200">
              <a:buAutoNum type="arabicPeriod" startAt="7"/>
            </a:pPr>
            <a:r>
              <a:rPr lang="en-US" b="1" dirty="0" smtClean="0">
                <a:solidFill>
                  <a:srgbClr val="002060"/>
                </a:solidFill>
                <a:latin typeface="+mj-lt"/>
              </a:rPr>
              <a:t>REMUNERATION</a:t>
            </a:r>
          </a:p>
          <a:p>
            <a:pPr marL="457200" indent="-457200">
              <a:buAutoNum type="arabicPeriod" startAt="7"/>
            </a:pPr>
            <a:r>
              <a:rPr lang="en-US" b="1" dirty="0" smtClean="0">
                <a:solidFill>
                  <a:srgbClr val="002060"/>
                </a:solidFill>
                <a:latin typeface="+mj-lt"/>
              </a:rPr>
              <a:t>CENTRALIZATION</a:t>
            </a:r>
          </a:p>
          <a:p>
            <a:pPr marL="457200" indent="-457200">
              <a:buAutoNum type="arabicPeriod" startAt="7"/>
            </a:pPr>
            <a:r>
              <a:rPr lang="en-US" b="1" dirty="0" smtClean="0">
                <a:solidFill>
                  <a:srgbClr val="002060"/>
                </a:solidFill>
                <a:latin typeface="+mj-lt"/>
              </a:rPr>
              <a:t>SCALAR CHAIN</a:t>
            </a:r>
          </a:p>
          <a:p>
            <a:pPr marL="457200" indent="-457200">
              <a:buAutoNum type="arabicPeriod" startAt="7"/>
            </a:pPr>
            <a:r>
              <a:rPr lang="en-US" b="1" dirty="0" smtClean="0">
                <a:solidFill>
                  <a:srgbClr val="002060"/>
                </a:solidFill>
                <a:latin typeface="+mj-lt"/>
              </a:rPr>
              <a:t>ORDER</a:t>
            </a:r>
          </a:p>
          <a:p>
            <a:pPr marL="457200" indent="-457200">
              <a:buAutoNum type="arabicPeriod" startAt="7"/>
            </a:pPr>
            <a:r>
              <a:rPr lang="en-US" b="1" dirty="0" smtClean="0">
                <a:solidFill>
                  <a:srgbClr val="002060"/>
                </a:solidFill>
                <a:latin typeface="+mj-lt"/>
              </a:rPr>
              <a:t>EQUITY</a:t>
            </a:r>
          </a:p>
          <a:p>
            <a:pPr marL="457200" indent="-457200">
              <a:buAutoNum type="arabicPeriod" startAt="7"/>
            </a:pPr>
            <a:r>
              <a:rPr lang="en-US" b="1" dirty="0" smtClean="0">
                <a:solidFill>
                  <a:srgbClr val="002060"/>
                </a:solidFill>
                <a:latin typeface="+mj-lt"/>
              </a:rPr>
              <a:t>STABILITY OF TENURE OF PERSONNEL</a:t>
            </a:r>
          </a:p>
          <a:p>
            <a:pPr marL="457200" indent="-457200">
              <a:buAutoNum type="arabicPeriod" startAt="7"/>
            </a:pPr>
            <a:r>
              <a:rPr lang="en-US" b="1" dirty="0" smtClean="0">
                <a:solidFill>
                  <a:srgbClr val="002060"/>
                </a:solidFill>
                <a:latin typeface="+mj-lt"/>
              </a:rPr>
              <a:t>INITIATIVE</a:t>
            </a:r>
          </a:p>
          <a:p>
            <a:pPr marL="457200" indent="-457200">
              <a:buAutoNum type="arabicPeriod" startAt="7"/>
            </a:pPr>
            <a:r>
              <a:rPr lang="en-US" b="1" dirty="0" smtClean="0">
                <a:solidFill>
                  <a:srgbClr val="002060"/>
                </a:solidFill>
                <a:latin typeface="+mj-lt"/>
              </a:rPr>
              <a:t>ESPRIT DE CORPS</a:t>
            </a:r>
            <a:endParaRPr lang="en-US" b="1" dirty="0">
              <a:solidFill>
                <a:srgbClr val="002060"/>
              </a:solidFill>
              <a:latin typeface="+mj-lt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09600" y="2362200"/>
            <a:ext cx="769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HENRY FAY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62664"/>
            <a:ext cx="2209800" cy="184233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C00000"/>
                </a:solidFill>
              </a:rPr>
              <a:t>MAX WEBER</a:t>
            </a:r>
            <a:endParaRPr lang="en-US" sz="7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6408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002060"/>
                </a:solidFill>
                <a:latin typeface="+mj-lt"/>
              </a:rPr>
              <a:t>BUREAUCRACY – 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002060"/>
                </a:solidFill>
                <a:latin typeface="+mj-lt"/>
              </a:rPr>
              <a:t> 	</a:t>
            </a:r>
            <a:r>
              <a:rPr lang="en-US" sz="3200" b="1" dirty="0" smtClean="0">
                <a:solidFill>
                  <a:srgbClr val="002060"/>
                </a:solidFill>
                <a:latin typeface="+mj-lt"/>
              </a:rPr>
              <a:t>Organizational </a:t>
            </a:r>
            <a:r>
              <a:rPr lang="en-US" sz="3200" b="1" dirty="0" smtClean="0">
                <a:solidFill>
                  <a:srgbClr val="002060"/>
                </a:solidFill>
                <a:latin typeface="+mj-lt"/>
              </a:rPr>
              <a:t>structure that analyzes jobs according to simple</a:t>
            </a:r>
            <a:r>
              <a:rPr lang="en-US" sz="3200" b="1" dirty="0" smtClean="0">
                <a:solidFill>
                  <a:srgbClr val="002060"/>
                </a:solidFill>
                <a:latin typeface="+mj-lt"/>
              </a:rPr>
              <a:t>, routine</a:t>
            </a:r>
            <a:r>
              <a:rPr lang="en-US" sz="3200" b="1" dirty="0" smtClean="0">
                <a:solidFill>
                  <a:srgbClr val="002060"/>
                </a:solidFill>
                <a:latin typeface="+mj-lt"/>
              </a:rPr>
              <a:t>, well-defined </a:t>
            </a:r>
            <a:r>
              <a:rPr lang="en-US" sz="3200" b="1" dirty="0" smtClean="0">
                <a:solidFill>
                  <a:srgbClr val="002060"/>
                </a:solidFill>
                <a:latin typeface="+mj-lt"/>
              </a:rPr>
              <a:t>tasks</a:t>
            </a:r>
            <a:endParaRPr lang="en-US" sz="3200" b="1" dirty="0" smtClean="0">
              <a:solidFill>
                <a:srgbClr val="002060"/>
              </a:solidFill>
              <a:latin typeface="+mj-lt"/>
            </a:endParaRPr>
          </a:p>
          <a:p>
            <a:pPr>
              <a:buNone/>
            </a:pPr>
            <a:endParaRPr lang="en-US" sz="3200" b="1" dirty="0" smtClean="0">
              <a:solidFill>
                <a:srgbClr val="002060"/>
              </a:solidFill>
              <a:latin typeface="+mj-lt"/>
            </a:endParaRPr>
          </a:p>
          <a:p>
            <a:pPr>
              <a:buNone/>
            </a:pPr>
            <a:r>
              <a:rPr lang="en-US" sz="3200" b="1" dirty="0" smtClean="0">
                <a:solidFill>
                  <a:srgbClr val="002060"/>
                </a:solidFill>
                <a:latin typeface="+mj-lt"/>
              </a:rPr>
              <a:t>Bureaucracies are</a:t>
            </a:r>
            <a:r>
              <a:rPr lang="en-US" sz="3200" b="1" dirty="0" smtClean="0">
                <a:solidFill>
                  <a:srgbClr val="002060"/>
                </a:solidFill>
                <a:latin typeface="+mj-lt"/>
              </a:rPr>
              <a:t>:  </a:t>
            </a:r>
            <a:r>
              <a:rPr lang="en-US" sz="3200" b="1" dirty="0" smtClean="0">
                <a:solidFill>
                  <a:srgbClr val="002060"/>
                </a:solidFill>
                <a:latin typeface="+mj-lt"/>
              </a:rPr>
              <a:t>Impersonal &amp; Inflexible</a:t>
            </a:r>
            <a:endParaRPr lang="en-US" sz="3200" b="1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29698" name="Picture 2" descr="http://ts4.mm.bing.net/images/thumbnail.aspx?q=1669983831071&amp;id=8be7212e102ade4ad50ceba0e5fcc07d&amp;url=http%3a%2f%2fwww.pequenasnoticias.com.ar%2fboletines%2fbpn_284%2fMaxWebe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228600"/>
            <a:ext cx="2438400" cy="233680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HUGO MUNSTERBERG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http://www.kenalder.com/liedetectors/media/4.LD.MarstonPortrait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905000"/>
            <a:ext cx="202882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124200" y="2209800"/>
            <a:ext cx="55626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	</a:t>
            </a:r>
          </a:p>
          <a:p>
            <a:r>
              <a:rPr lang="en-US" sz="3600" b="1" u="sng" dirty="0" smtClean="0">
                <a:solidFill>
                  <a:srgbClr val="002060"/>
                </a:solidFill>
                <a:latin typeface="+mj-lt"/>
              </a:rPr>
              <a:t>Psychological Tests</a:t>
            </a:r>
          </a:p>
          <a:p>
            <a:endParaRPr lang="en-US" sz="2400" b="1" dirty="0" smtClean="0">
              <a:solidFill>
                <a:srgbClr val="002060"/>
              </a:solidFill>
              <a:latin typeface="+mj-lt"/>
            </a:endParaRPr>
          </a:p>
          <a:p>
            <a:endParaRPr lang="en-US" sz="2400" b="1" dirty="0" smtClean="0">
              <a:solidFill>
                <a:srgbClr val="002060"/>
              </a:solidFill>
              <a:latin typeface="+mj-lt"/>
            </a:endParaRPr>
          </a:p>
          <a:p>
            <a:r>
              <a:rPr lang="en-US" sz="3200" b="1" i="1" dirty="0" smtClean="0">
                <a:latin typeface="+mj-lt"/>
              </a:rPr>
              <a:t>Match </a:t>
            </a:r>
            <a:r>
              <a:rPr lang="en-US" sz="3200" b="1" i="1" dirty="0" smtClean="0">
                <a:latin typeface="+mj-lt"/>
              </a:rPr>
              <a:t>the Employees </a:t>
            </a:r>
            <a:r>
              <a:rPr lang="en-US" sz="3200" b="1" i="1" dirty="0" smtClean="0">
                <a:latin typeface="+mj-lt"/>
              </a:rPr>
              <a:t>to the Work = </a:t>
            </a:r>
            <a:r>
              <a:rPr lang="en-US" sz="3200" b="1" i="1" dirty="0" smtClean="0">
                <a:latin typeface="+mj-lt"/>
              </a:rPr>
              <a:t>Leads </a:t>
            </a:r>
            <a:r>
              <a:rPr lang="en-US" sz="3200" b="1" i="1" dirty="0" smtClean="0">
                <a:latin typeface="+mj-lt"/>
              </a:rPr>
              <a:t>to a Motivated </a:t>
            </a:r>
            <a:r>
              <a:rPr lang="en-US" sz="3200" b="1" i="1" dirty="0" smtClean="0">
                <a:latin typeface="+mj-lt"/>
              </a:rPr>
              <a:t>Workers</a:t>
            </a:r>
            <a:endParaRPr lang="en-US" sz="3200" b="1" i="1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MARY PARKER FOLLET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002060"/>
                </a:solidFill>
                <a:latin typeface="+mj-lt"/>
              </a:rPr>
              <a:t>INTRODUCED SELF-GOVERNING TEAMS</a:t>
            </a:r>
          </a:p>
          <a:p>
            <a:endParaRPr lang="en-US" dirty="0" smtClean="0">
              <a:latin typeface="+mj-lt"/>
            </a:endParaRPr>
          </a:p>
          <a:p>
            <a:pPr>
              <a:buNone/>
            </a:pPr>
            <a:r>
              <a:rPr lang="en-US" sz="3500" b="1" u="sng" dirty="0" smtClean="0">
                <a:solidFill>
                  <a:srgbClr val="C00000"/>
                </a:solidFill>
                <a:latin typeface="+mj-lt"/>
              </a:rPr>
              <a:t>1918 THEORY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002060"/>
                </a:solidFill>
                <a:latin typeface="+mj-lt"/>
              </a:rPr>
              <a:t>“Bureaucratic institutions should be replaced by group networks in which people themselves analyze their problems, and plan and implement </a:t>
            </a:r>
            <a:r>
              <a:rPr lang="en-US" sz="3200" b="1" dirty="0" smtClean="0">
                <a:solidFill>
                  <a:srgbClr val="002060"/>
                </a:solidFill>
                <a:latin typeface="+mj-lt"/>
              </a:rPr>
              <a:t>solutions</a:t>
            </a:r>
            <a:r>
              <a:rPr lang="en-US" sz="3200" b="1" dirty="0" smtClean="0">
                <a:solidFill>
                  <a:srgbClr val="002060"/>
                </a:solidFill>
                <a:latin typeface="+mj-lt"/>
              </a:rPr>
              <a:t>… The m</a:t>
            </a:r>
            <a:r>
              <a:rPr lang="en-US" sz="3200" b="1" dirty="0" smtClean="0">
                <a:solidFill>
                  <a:srgbClr val="002060"/>
                </a:solidFill>
                <a:latin typeface="+mj-lt"/>
              </a:rPr>
              <a:t>anager’s </a:t>
            </a:r>
            <a:r>
              <a:rPr lang="en-US" sz="3200" b="1" dirty="0" smtClean="0">
                <a:solidFill>
                  <a:srgbClr val="002060"/>
                </a:solidFill>
                <a:latin typeface="+mj-lt"/>
              </a:rPr>
              <a:t>job is to coordinate group efforts.”</a:t>
            </a:r>
            <a:endParaRPr lang="en-US" sz="3200" b="1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38914" name="Picture 2" descr="http://ts3.mm.bing.net/images/thumbnail.aspx?q=1481409244054&amp;id=0524309d0e14e8365854723e304cdb08&amp;url=http%3a%2f%2fvisionary.management.com.ua%2fwp-content%2fuploads%2f2008%2f05%2ffollet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609600"/>
            <a:ext cx="1905000" cy="248355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MARY PARKER FOLLET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QUOTES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ORGANIZATION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“I have left to last what seems to me the chief function the real service, of business:  to give an opportunity for individual development through the better organization of human relationships.”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LEADERSHIP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“The leader is the one who can organize the experience of the group…and thus get the full power of the group.  </a:t>
            </a:r>
          </a:p>
          <a:p>
            <a:pPr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The leader makes the team…Men with this ability create group power rather than express a personal power.”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</a:rPr>
              <a:t>MARY PARKER FOLLET</a:t>
            </a:r>
            <a:r>
              <a:rPr lang="en-US" dirty="0" smtClean="0"/>
              <a:t> QUOTES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POWER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“You can not coordinate purpose without developing purpose, it is part of the same process.  Some people want to give the workmen a share in carrying out the purpose of the plant and do not see that that involves a share in creating the purpose of the plant.”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COORDINATION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“Collective responsibility is not something you get by adding up one by one all the responsibilities.</a:t>
            </a:r>
          </a:p>
          <a:p>
            <a:pPr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Collective responsibility is not a matter of adding but interweaving, a matter of reciprocal modification brought about by the interweaving.”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</a:rPr>
              <a:t>MARY PARKER FOLLET</a:t>
            </a:r>
            <a:r>
              <a:rPr lang="en-US" dirty="0" smtClean="0"/>
              <a:t>QUOTES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CONFLICT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“Thus we shall not be afraid of conflict, but shall recognize that there is a destructive way of dealing with such moments and a constructive way.  Conflict as the moment of the appearing and focusing of difference may be a sign of health, a prophesy of progress”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MANAGEMENT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</a:rPr>
              <a:t>“And that is always our problem, not how to get control of people, but how all together we can gain control of a situation.”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7851648" cy="1828800"/>
          </a:xfrm>
        </p:spPr>
        <p:txBody>
          <a:bodyPr>
            <a:normAutofit/>
          </a:bodyPr>
          <a:lstStyle/>
          <a:p>
            <a:pPr algn="l"/>
            <a:r>
              <a:rPr lang="en-US" u="sng" dirty="0" smtClean="0">
                <a:solidFill>
                  <a:schemeClr val="tx1"/>
                </a:solidFill>
              </a:rPr>
              <a:t>CHESTER BARNARD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0" y="2209800"/>
            <a:ext cx="5943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latin typeface="+mj-lt"/>
              </a:rPr>
              <a:t>“Success depends </a:t>
            </a:r>
            <a:r>
              <a:rPr lang="en-US" sz="4800" b="1" dirty="0" smtClean="0">
                <a:latin typeface="+mj-lt"/>
              </a:rPr>
              <a:t>on the </a:t>
            </a:r>
            <a:r>
              <a:rPr lang="en-US" sz="4800" b="1" dirty="0" smtClean="0">
                <a:latin typeface="+mj-lt"/>
              </a:rPr>
              <a:t>good </a:t>
            </a:r>
            <a:r>
              <a:rPr lang="en-US" sz="4800" b="1" dirty="0" smtClean="0">
                <a:latin typeface="+mj-lt"/>
              </a:rPr>
              <a:t>relationship of managers and employees”</a:t>
            </a:r>
            <a:endParaRPr lang="en-US" sz="4800" b="1" dirty="0">
              <a:latin typeface="+mj-lt"/>
            </a:endParaRPr>
          </a:p>
        </p:txBody>
      </p:sp>
      <p:pic>
        <p:nvPicPr>
          <p:cNvPr id="5" name="Picture 4" descr="Chester Barnar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286000"/>
            <a:ext cx="2190750" cy="280035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4 INTERPERSONAL SKILLS NEEDED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COMMUNICATION SKILLS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PROBLEM SOLVING TECHNIQUES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TEAM BUILDING &amp; LEADING SKILLS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INITIATING &amp; ADAPTING TO CHANGE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INSIDE BO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4514850"/>
            <a:ext cx="2819400" cy="211455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04088"/>
            <a:ext cx="7848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ELTON MAYO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3733800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  <a:latin typeface="+mj-lt"/>
              </a:rPr>
              <a:t>DISCOVERED HUMAN MOTIVATION</a:t>
            </a:r>
          </a:p>
          <a:p>
            <a:endParaRPr lang="en-US" b="1" dirty="0" smtClean="0">
              <a:solidFill>
                <a:srgbClr val="002060"/>
              </a:solidFill>
              <a:latin typeface="+mj-lt"/>
            </a:endParaRPr>
          </a:p>
          <a:p>
            <a:r>
              <a:rPr lang="en-US" b="1" dirty="0" smtClean="0">
                <a:solidFill>
                  <a:srgbClr val="002060"/>
                </a:solidFill>
                <a:latin typeface="+mj-lt"/>
              </a:rPr>
              <a:t>THE HAWTHORNE </a:t>
            </a:r>
            <a:r>
              <a:rPr lang="en-US" b="1" dirty="0" smtClean="0">
                <a:solidFill>
                  <a:srgbClr val="002060"/>
                </a:solidFill>
                <a:latin typeface="+mj-lt"/>
              </a:rPr>
              <a:t>EFFECT IS:</a:t>
            </a:r>
            <a:endParaRPr lang="en-US" b="1" dirty="0" smtClean="0">
              <a:solidFill>
                <a:srgbClr val="002060"/>
              </a:solidFill>
              <a:latin typeface="+mj-lt"/>
            </a:endParaRPr>
          </a:p>
          <a:p>
            <a:pPr>
              <a:buNone/>
            </a:pPr>
            <a:endParaRPr lang="en-US" b="1" dirty="0" smtClean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  <a:latin typeface="+mj-lt"/>
              </a:rPr>
              <a:t>     </a:t>
            </a:r>
            <a:r>
              <a:rPr lang="en-US" b="1" dirty="0" smtClean="0">
                <a:solidFill>
                  <a:srgbClr val="002060"/>
                </a:solidFill>
                <a:latin typeface="+mj-lt"/>
              </a:rPr>
              <a:t>	SATISFIED WORKERS </a:t>
            </a:r>
            <a:r>
              <a:rPr lang="en-US" b="1" dirty="0" smtClean="0">
                <a:solidFill>
                  <a:srgbClr val="002060"/>
                </a:solidFill>
                <a:latin typeface="+mj-lt"/>
              </a:rPr>
              <a:t>= PRODUCTIVE </a:t>
            </a:r>
            <a:r>
              <a:rPr lang="en-US" b="1" dirty="0" smtClean="0">
                <a:solidFill>
                  <a:srgbClr val="002060"/>
                </a:solidFill>
                <a:latin typeface="+mj-lt"/>
              </a:rPr>
              <a:t>WORKERS</a:t>
            </a:r>
            <a:endParaRPr lang="en-US" b="1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33794" name="Picture 2" descr="http://ts4.mm.bing.net/images/thumbnail.aspx?q=1669027399623&amp;id=bd2a440f679e94ca83f9b6565f27aad0&amp;url=http%3a%2f%2fwww.lib.uwo.ca%2ffiles%2fbusiness%2fimages%2fEMay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81000"/>
            <a:ext cx="2016441" cy="2209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</a:rPr>
              <a:t>DALE CARNEGIE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latin typeface="+mj-lt"/>
              </a:rPr>
              <a:t>“One’s success is achievable </a:t>
            </a:r>
          </a:p>
          <a:p>
            <a:pPr>
              <a:buNone/>
            </a:pPr>
            <a:r>
              <a:rPr lang="en-US" sz="3600" b="1" dirty="0" smtClean="0">
                <a:latin typeface="+mj-lt"/>
              </a:rPr>
              <a:t>only through winning the </a:t>
            </a:r>
          </a:p>
          <a:p>
            <a:pPr>
              <a:buNone/>
            </a:pPr>
            <a:r>
              <a:rPr lang="en-US" sz="3600" b="1" dirty="0" smtClean="0">
                <a:latin typeface="+mj-lt"/>
              </a:rPr>
              <a:t>cooperation of others”</a:t>
            </a:r>
          </a:p>
          <a:p>
            <a:pPr>
              <a:buNone/>
            </a:pPr>
            <a:endParaRPr lang="en-US" b="1" u="sng" dirty="0" smtClean="0">
              <a:solidFill>
                <a:srgbClr val="002060"/>
              </a:solidFill>
              <a:latin typeface="+mj-lt"/>
            </a:endParaRPr>
          </a:p>
          <a:p>
            <a:pPr>
              <a:buNone/>
            </a:pPr>
            <a:r>
              <a:rPr lang="en-US" b="1" u="sng" dirty="0" smtClean="0">
                <a:solidFill>
                  <a:srgbClr val="002060"/>
                </a:solidFill>
                <a:latin typeface="+mj-lt"/>
              </a:rPr>
              <a:t>Book:</a:t>
            </a:r>
          </a:p>
          <a:p>
            <a:pPr>
              <a:buNone/>
            </a:pPr>
            <a:r>
              <a:rPr lang="en-US" b="1" u="sng" dirty="0" smtClean="0">
                <a:solidFill>
                  <a:srgbClr val="002060"/>
                </a:solidFill>
                <a:latin typeface="+mj-lt"/>
              </a:rPr>
              <a:t>“HOW </a:t>
            </a:r>
            <a:r>
              <a:rPr lang="en-US" b="1" u="sng" dirty="0" smtClean="0">
                <a:solidFill>
                  <a:srgbClr val="002060"/>
                </a:solidFill>
                <a:latin typeface="+mj-lt"/>
              </a:rPr>
              <a:t>TO WIN </a:t>
            </a:r>
            <a:r>
              <a:rPr lang="en-US" b="1" u="sng" dirty="0" smtClean="0">
                <a:solidFill>
                  <a:srgbClr val="002060"/>
                </a:solidFill>
                <a:latin typeface="+mj-lt"/>
              </a:rPr>
              <a:t>FRIENDS</a:t>
            </a:r>
          </a:p>
          <a:p>
            <a:pPr>
              <a:buNone/>
            </a:pPr>
            <a:r>
              <a:rPr lang="en-US" b="1" u="sng" dirty="0" smtClean="0">
                <a:solidFill>
                  <a:srgbClr val="002060"/>
                </a:solidFill>
                <a:latin typeface="+mj-lt"/>
              </a:rPr>
              <a:t>AND </a:t>
            </a:r>
            <a:r>
              <a:rPr lang="en-US" b="1" u="sng" dirty="0" smtClean="0">
                <a:solidFill>
                  <a:srgbClr val="002060"/>
                </a:solidFill>
                <a:latin typeface="+mj-lt"/>
              </a:rPr>
              <a:t>INFLUENCE </a:t>
            </a:r>
            <a:r>
              <a:rPr lang="en-US" b="1" u="sng" dirty="0" smtClean="0">
                <a:solidFill>
                  <a:srgbClr val="002060"/>
                </a:solidFill>
                <a:latin typeface="+mj-lt"/>
              </a:rPr>
              <a:t>PEOPLE”</a:t>
            </a:r>
            <a:endParaRPr lang="en-US" b="1" u="sng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32770" name="Picture 2" descr="http://ts4.mm.bing.net/images/thumbnail.aspx?q=1397024164491&amp;id=0d784425271cb5f02562f8c5e506a5bb&amp;url=http%3a%2f%2fbyuheroesofhistory.googlepages.com%2fdale_carnegie.jpg%2fdale_carnegie-full%3binit%3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304800"/>
            <a:ext cx="2209800" cy="2286000"/>
          </a:xfrm>
          <a:prstGeom prst="rect">
            <a:avLst/>
          </a:prstGeom>
          <a:noFill/>
        </p:spPr>
      </p:pic>
      <p:pic>
        <p:nvPicPr>
          <p:cNvPr id="5" name="Picture 4" descr="carnegi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3722914"/>
            <a:ext cx="3733800" cy="27432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1752600" y="2133600"/>
            <a:ext cx="5410200" cy="4191000"/>
          </a:xfrm>
          <a:prstGeom prst="triangle">
            <a:avLst>
              <a:gd name="adj" fmla="val 49697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</a:rPr>
              <a:t>ABRAHAM MASLOW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15737"/>
            <a:ext cx="8229600" cy="44326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+mj-lt"/>
              </a:rPr>
              <a:t>MASLOW’S </a:t>
            </a:r>
            <a:r>
              <a:rPr lang="en-US" b="1" u="sng" dirty="0" smtClean="0">
                <a:solidFill>
                  <a:srgbClr val="002060"/>
                </a:solidFill>
                <a:latin typeface="+mj-lt"/>
              </a:rPr>
              <a:t>HIERARCHY OF NEEDS</a:t>
            </a:r>
            <a:endParaRPr lang="en-US" sz="800" b="1" u="sng" dirty="0" smtClean="0">
              <a:solidFill>
                <a:srgbClr val="002060"/>
              </a:solidFill>
              <a:latin typeface="+mj-lt"/>
            </a:endParaRPr>
          </a:p>
          <a:p>
            <a:pPr>
              <a:buNone/>
            </a:pPr>
            <a:endParaRPr lang="en-US" sz="800" b="1" u="sng" dirty="0" smtClean="0">
              <a:solidFill>
                <a:srgbClr val="002060"/>
              </a:solidFill>
              <a:latin typeface="+mj-lt"/>
            </a:endParaRPr>
          </a:p>
          <a:p>
            <a:pPr>
              <a:buNone/>
            </a:pPr>
            <a:r>
              <a:rPr lang="en-US" sz="800" b="1" u="sng" dirty="0" smtClean="0">
                <a:solidFill>
                  <a:srgbClr val="002060"/>
                </a:solidFill>
                <a:latin typeface="+mj-lt"/>
              </a:rPr>
              <a:t>   </a:t>
            </a:r>
          </a:p>
          <a:p>
            <a:pPr>
              <a:buNone/>
            </a:pPr>
            <a:endParaRPr lang="en-US" b="1" u="sng" dirty="0" smtClean="0">
              <a:solidFill>
                <a:srgbClr val="002060"/>
              </a:solidFill>
              <a:latin typeface="+mj-lt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+mj-lt"/>
              </a:rPr>
              <a:t>                               		</a:t>
            </a:r>
            <a:r>
              <a:rPr lang="en-US" b="1" dirty="0" smtClean="0">
                <a:solidFill>
                  <a:srgbClr val="C00000"/>
                </a:solidFill>
                <a:latin typeface="+mj-lt"/>
              </a:rPr>
              <a:t>SELF </a:t>
            </a:r>
          </a:p>
          <a:p>
            <a:pPr>
              <a:buNone/>
            </a:pPr>
            <a:r>
              <a:rPr lang="en-US" b="1" dirty="0">
                <a:solidFill>
                  <a:srgbClr val="C00000"/>
                </a:solidFill>
                <a:latin typeface="+mj-lt"/>
              </a:rPr>
              <a:t>	</a:t>
            </a:r>
            <a:r>
              <a:rPr lang="en-US" b="1" dirty="0" smtClean="0">
                <a:solidFill>
                  <a:srgbClr val="C00000"/>
                </a:solidFill>
                <a:latin typeface="+mj-lt"/>
              </a:rPr>
              <a:t>			</a:t>
            </a:r>
            <a:r>
              <a:rPr lang="en-US" b="1" dirty="0" smtClean="0">
                <a:solidFill>
                  <a:srgbClr val="C00000"/>
                </a:solidFill>
                <a:latin typeface="+mj-lt"/>
              </a:rPr>
              <a:t>    ACTUALIZATION</a:t>
            </a:r>
            <a:endParaRPr lang="en-US" b="1" dirty="0" smtClean="0">
              <a:solidFill>
                <a:srgbClr val="C00000"/>
              </a:solidFill>
              <a:latin typeface="+mj-lt"/>
            </a:endParaRP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  <a:latin typeface="+mj-lt"/>
            </a:endParaRP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+mj-lt"/>
              </a:rPr>
              <a:t>                                        	    </a:t>
            </a:r>
            <a:r>
              <a:rPr lang="en-US" b="1" dirty="0" smtClean="0">
                <a:solidFill>
                  <a:srgbClr val="C00000"/>
                </a:solidFill>
                <a:latin typeface="+mj-lt"/>
              </a:rPr>
              <a:t>   SELF </a:t>
            </a:r>
            <a:r>
              <a:rPr lang="en-US" b="1" dirty="0" smtClean="0">
                <a:solidFill>
                  <a:srgbClr val="C00000"/>
                </a:solidFill>
                <a:latin typeface="+mj-lt"/>
              </a:rPr>
              <a:t>ESTEEM                                                            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+mj-lt"/>
              </a:rPr>
              <a:t>	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+mj-lt"/>
              </a:rPr>
              <a:t>				        </a:t>
            </a:r>
            <a:r>
              <a:rPr lang="en-US" b="1" dirty="0" smtClean="0">
                <a:solidFill>
                  <a:srgbClr val="C00000"/>
                </a:solidFill>
                <a:latin typeface="+mj-lt"/>
              </a:rPr>
              <a:t>    SOCIAL</a:t>
            </a:r>
            <a:endParaRPr lang="en-US" b="1" dirty="0" smtClean="0">
              <a:solidFill>
                <a:srgbClr val="C00000"/>
              </a:solidFill>
              <a:latin typeface="+mj-lt"/>
            </a:endParaRP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  <a:latin typeface="+mj-lt"/>
            </a:endParaRP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+mj-lt"/>
              </a:rPr>
              <a:t>                                                  </a:t>
            </a:r>
            <a:r>
              <a:rPr lang="en-US" b="1" dirty="0" smtClean="0">
                <a:solidFill>
                  <a:srgbClr val="C00000"/>
                </a:solidFill>
                <a:latin typeface="+mj-lt"/>
              </a:rPr>
              <a:t>     SAFETY</a:t>
            </a:r>
            <a:endParaRPr lang="en-US" b="1" dirty="0" smtClean="0">
              <a:solidFill>
                <a:srgbClr val="C00000"/>
              </a:solidFill>
              <a:latin typeface="+mj-lt"/>
            </a:endParaRP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  <a:latin typeface="+mj-lt"/>
            </a:endParaRP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  <a:latin typeface="+mj-lt"/>
              </a:rPr>
              <a:t>                                         </a:t>
            </a:r>
            <a:r>
              <a:rPr lang="en-US" b="1" dirty="0" smtClean="0">
                <a:solidFill>
                  <a:srgbClr val="C00000"/>
                </a:solidFill>
                <a:latin typeface="+mj-lt"/>
              </a:rPr>
              <a:t>      </a:t>
            </a:r>
            <a:r>
              <a:rPr lang="en-US" b="1" dirty="0" smtClean="0">
                <a:solidFill>
                  <a:srgbClr val="C00000"/>
                </a:solidFill>
                <a:latin typeface="+mj-lt"/>
              </a:rPr>
              <a:t>PHYSIOLOGICAL</a:t>
            </a:r>
          </a:p>
          <a:p>
            <a:pPr>
              <a:buNone/>
            </a:pPr>
            <a:endParaRPr lang="en-US" b="1" u="sng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b="1" u="sng" dirty="0">
              <a:solidFill>
                <a:srgbClr val="00206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0" y="3429000"/>
            <a:ext cx="114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352800" y="41910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895600" y="4953000"/>
            <a:ext cx="3124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362200" y="5638800"/>
            <a:ext cx="419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746" name="Picture 2" descr="http://ts3.mm.bing.net/images/thumbnail.aspx?q=1419857693934&amp;id=bab312986aa2fbe3ed1955832aae0da6&amp;url=http%3a%2f%2fandreaskluth.files.wordpress.com%2f2009%2f10%2fabraham_maslow.jpg%3fw%3d225%26h%3d28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2221" y="533400"/>
            <a:ext cx="2440779" cy="3124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C00000"/>
                </a:solidFill>
              </a:rPr>
              <a:t>DOUGLAS MCGREGOR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THEORY X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Traditional management!</a:t>
            </a:r>
          </a:p>
          <a:p>
            <a:pPr>
              <a:buNone/>
            </a:pPr>
            <a:endParaRPr lang="en-US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Workers are lazy</a:t>
            </a:r>
          </a:p>
          <a:p>
            <a:pPr lvl="1"/>
            <a:endParaRPr lang="en-US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 rewards</a:t>
            </a:r>
          </a:p>
          <a:p>
            <a:pPr lvl="1"/>
            <a:endParaRPr lang="en-US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controlled and 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threatened</a:t>
            </a:r>
          </a:p>
          <a:p>
            <a:pPr lvl="1"/>
            <a:endParaRPr lang="en-US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 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 prefers to be 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directed</a:t>
            </a:r>
          </a:p>
          <a:p>
            <a:pPr lvl="1"/>
            <a:endParaRPr lang="en-US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Dislikes responsibility</a:t>
            </a:r>
            <a:endParaRPr lang="en-US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THEORY  Y</a:t>
            </a:r>
          </a:p>
          <a:p>
            <a:pPr>
              <a:buNone/>
            </a:pP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 and mental effort in work is as natural as play or rest.</a:t>
            </a:r>
          </a:p>
          <a:p>
            <a:pPr>
              <a:buNone/>
            </a:pPr>
            <a:endParaRPr lang="en-US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man committed to aims of organization will 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job is satisfying, man will commit to 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Average 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 learns and seeks 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responsibility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Imagination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creativity  and ingenuity can be used to solve work problems by 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employees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 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industry utilizes only 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man’s intellectual </a:t>
            </a:r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potential</a:t>
            </a:r>
            <a:endParaRPr lang="en-US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30722" name="Picture 2" descr="http://ts1.mm.bing.net/images/thumbnail.aspx?q=1512641397428&amp;id=34b2d041663be470a24e994efdd418e7&amp;url=http%3a%2f%2fwww.motivation-to-learn.com%2fimages%2fDouglas-McGreg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152400"/>
            <a:ext cx="1905000" cy="197708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solidFill>
                  <a:srgbClr val="C00000"/>
                </a:solidFill>
              </a:rPr>
              <a:t>ORGANIZATIONAL BEHAVIOR (OB)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i="1" dirty="0"/>
              <a:t/>
            </a:r>
            <a:br>
              <a:rPr lang="en-US" sz="2700" i="1" dirty="0"/>
            </a:br>
            <a:r>
              <a:rPr lang="en-US" sz="2700" b="1" dirty="0">
                <a:solidFill>
                  <a:schemeClr val="tx1"/>
                </a:solidFill>
              </a:rPr>
              <a:t>A study concerned </a:t>
            </a:r>
            <a:r>
              <a:rPr lang="en-US" sz="2700" b="1" dirty="0" smtClean="0">
                <a:solidFill>
                  <a:schemeClr val="tx1"/>
                </a:solidFill>
              </a:rPr>
              <a:t>specifically with actions of people at work</a:t>
            </a:r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92680"/>
            <a:ext cx="8229600" cy="2636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b="1" u="sng" dirty="0" smtClean="0">
                <a:solidFill>
                  <a:srgbClr val="0070C0"/>
                </a:solidFill>
                <a:latin typeface="+mj-lt"/>
              </a:rPr>
              <a:t>FOCUSES </a:t>
            </a:r>
            <a:r>
              <a:rPr lang="en-US" sz="3200" b="1" u="sng" dirty="0" smtClean="0">
                <a:solidFill>
                  <a:srgbClr val="0070C0"/>
                </a:solidFill>
                <a:latin typeface="+mj-lt"/>
              </a:rPr>
              <a:t>ON TWO MAJOR AREAS</a:t>
            </a:r>
            <a:r>
              <a:rPr lang="en-US" sz="3200" dirty="0" smtClean="0">
                <a:latin typeface="+mj-lt"/>
              </a:rPr>
              <a:t>:</a:t>
            </a:r>
          </a:p>
          <a:p>
            <a:pPr>
              <a:buNone/>
            </a:pPr>
            <a:endParaRPr lang="en-US" sz="1400" dirty="0" smtClean="0">
              <a:latin typeface="+mj-lt"/>
            </a:endParaRPr>
          </a:p>
          <a:p>
            <a:pPr marL="880110" lvl="1" indent="-514350">
              <a:lnSpc>
                <a:spcPct val="150000"/>
              </a:lnSpc>
              <a:buAutoNum type="arabicPeriod"/>
            </a:pPr>
            <a:r>
              <a:rPr lang="en-US" sz="3200" b="1" dirty="0" smtClean="0">
                <a:latin typeface="+mj-lt"/>
              </a:rPr>
              <a:t>INDIVIDUAL BEHAVIOR</a:t>
            </a:r>
          </a:p>
          <a:p>
            <a:pPr marL="880110" lvl="1" indent="-514350">
              <a:lnSpc>
                <a:spcPct val="150000"/>
              </a:lnSpc>
              <a:buAutoNum type="arabicPeriod"/>
            </a:pPr>
            <a:r>
              <a:rPr lang="en-US" sz="3200" b="1" dirty="0" smtClean="0">
                <a:latin typeface="+mj-lt"/>
              </a:rPr>
              <a:t>FORMAL &amp; INFORMAL GROUP BEHAVIOR</a:t>
            </a:r>
            <a:endParaRPr lang="en-US" sz="3200" b="1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2 FACTORS THAT INFLUENCE </a:t>
            </a:r>
            <a:r>
              <a:rPr lang="en-US" dirty="0">
                <a:solidFill>
                  <a:srgbClr val="C00000"/>
                </a:solidFill>
              </a:rPr>
              <a:t/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WORK BEHAVIOR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83848"/>
            <a:ext cx="4040188" cy="659352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PERSONAL CHARACTERISTICS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088357"/>
            <a:ext cx="4041775" cy="654843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ORGANIZATIONAL </a:t>
            </a:r>
            <a:r>
              <a:rPr lang="en-US" dirty="0">
                <a:solidFill>
                  <a:srgbClr val="002060"/>
                </a:solidFill>
              </a:rPr>
              <a:t>CHARACTERISTICS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71800"/>
            <a:ext cx="4041775" cy="3200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GOALS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PEOPLE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STRUCTURE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CULTURE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JOB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SUPERVISION</a:t>
            </a:r>
          </a:p>
          <a:p>
            <a:pPr>
              <a:buNone/>
            </a:pPr>
            <a:endParaRPr lang="en-US" b="1" i="1" dirty="0" smtClean="0"/>
          </a:p>
          <a:p>
            <a:pPr>
              <a:buNone/>
            </a:pPr>
            <a:endParaRPr lang="en-US" b="1" i="1" dirty="0" smtClean="0"/>
          </a:p>
        </p:txBody>
      </p:sp>
      <p:pic>
        <p:nvPicPr>
          <p:cNvPr id="9" name="Picture 8" descr="workpla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600" y="4310367"/>
            <a:ext cx="2514600" cy="1889542"/>
          </a:xfrm>
          <a:prstGeom prst="rect">
            <a:avLst/>
          </a:prstGeom>
          <a:noFill/>
        </p:spPr>
      </p:pic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936080"/>
            <a:ext cx="4191000" cy="163592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PERSONALITY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ATITUDE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VALUES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COMMUNICATION STYLE</a:t>
            </a: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THE INDUSTRIAL REVOLUTION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028" name="Picture 4" descr="http://library.thinkquest.org/trio/TTQ02189/clothersfactory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50" y="1524000"/>
            <a:ext cx="4019550" cy="3437594"/>
          </a:xfrm>
          <a:prstGeom prst="rect">
            <a:avLst/>
          </a:prstGeom>
          <a:noFill/>
        </p:spPr>
      </p:pic>
      <p:pic>
        <p:nvPicPr>
          <p:cNvPr id="1032" name="Picture 8" descr="http://graphics8.nytimes.com/images/2005/01/26/national/madcow.184.1.39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1524000"/>
            <a:ext cx="3962400" cy="3437594"/>
          </a:xfrm>
          <a:prstGeom prst="rect">
            <a:avLst/>
          </a:prstGeom>
          <a:noFill/>
        </p:spPr>
      </p:pic>
      <p:pic>
        <p:nvPicPr>
          <p:cNvPr id="1026" name="Picture 2" descr="http://t0.gstatic.com/images?q=tbn:ZT0cbolKaymaMM:http://www.istp.murdoch.edu.au/ISTP/casestudies/Case_Studies_Asia/urbwater/E12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0689" y="3200400"/>
            <a:ext cx="4196311" cy="2819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57200" y="610618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From a </a:t>
            </a:r>
            <a:r>
              <a:rPr lang="en-US" sz="2800" b="1" u="sng" dirty="0">
                <a:solidFill>
                  <a:srgbClr val="C00000"/>
                </a:solidFill>
              </a:rPr>
              <a:t>Family Economy </a:t>
            </a:r>
            <a:r>
              <a:rPr lang="en-US" sz="2800" b="1" dirty="0" smtClean="0">
                <a:solidFill>
                  <a:srgbClr val="0070C0"/>
                </a:solidFill>
              </a:rPr>
              <a:t>to a </a:t>
            </a:r>
            <a:r>
              <a:rPr lang="en-US" sz="2800" b="1" u="sng" dirty="0" smtClean="0">
                <a:solidFill>
                  <a:srgbClr val="C00000"/>
                </a:solidFill>
              </a:rPr>
              <a:t>Surplus Economy</a:t>
            </a:r>
            <a:r>
              <a:rPr lang="en-US" sz="2800" b="1" dirty="0" smtClean="0">
                <a:solidFill>
                  <a:srgbClr val="0070C0"/>
                </a:solidFill>
              </a:rPr>
              <a:t>!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1865-1900   IN ONE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Steel production increased 1,000 times</a:t>
            </a:r>
          </a:p>
          <a:p>
            <a:r>
              <a:rPr lang="en-US" dirty="0" smtClean="0"/>
              <a:t>Railroads increased by 6 times their length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1850      9,000 miles </a:t>
            </a:r>
          </a:p>
          <a:p>
            <a:pPr>
              <a:buNone/>
            </a:pPr>
            <a:r>
              <a:rPr lang="en-US" dirty="0" smtClean="0"/>
              <a:t>	        1865     35,000 miles</a:t>
            </a:r>
          </a:p>
          <a:p>
            <a:pPr>
              <a:buNone/>
            </a:pPr>
            <a:r>
              <a:rPr lang="en-US" dirty="0" smtClean="0"/>
              <a:t>	        1900  200,000 miles</a:t>
            </a:r>
          </a:p>
          <a:p>
            <a:pPr>
              <a:buNone/>
            </a:pPr>
            <a:r>
              <a:rPr lang="en-US" dirty="0" smtClean="0"/>
              <a:t>	       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1920   407,000 miles</a:t>
            </a:r>
          </a:p>
          <a:p>
            <a:r>
              <a:rPr lang="en-US" dirty="0" smtClean="0"/>
              <a:t>Farms tripled their production! </a:t>
            </a:r>
          </a:p>
          <a:p>
            <a:pPr>
              <a:buNone/>
            </a:pPr>
            <a:r>
              <a:rPr lang="en-US" dirty="0" smtClean="0"/>
              <a:t>		(407 million to 841 million acres)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U.S. Population:   1865 –   36 million</a:t>
            </a:r>
          </a:p>
          <a:p>
            <a:pPr>
              <a:buNone/>
            </a:pPr>
            <a:r>
              <a:rPr lang="en-US" dirty="0" smtClean="0"/>
              <a:t>                                  1920 -  102 million</a:t>
            </a:r>
            <a:endParaRPr lang="en-US" dirty="0"/>
          </a:p>
        </p:txBody>
      </p:sp>
      <p:pic>
        <p:nvPicPr>
          <p:cNvPr id="1026" name="Picture 2" descr="http://t0.gstatic.com/images?q=tbn:ANd9GcTChRSJEdZQkEGbB397T4TPuR6OLnFqQYxwtRH4GbL1Juowsx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2667000"/>
            <a:ext cx="3048000" cy="24627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1851 Crystal palace World’s Fair</a:t>
            </a:r>
            <a:endParaRPr lang="en-US" dirty="0"/>
          </a:p>
        </p:txBody>
      </p:sp>
      <p:pic>
        <p:nvPicPr>
          <p:cNvPr id="19458" name="Picture 2" descr="File:Crystal Palac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1905000"/>
            <a:ext cx="5211989" cy="3733800"/>
          </a:xfrm>
          <a:prstGeom prst="rect">
            <a:avLst/>
          </a:prstGeom>
          <a:noFill/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609600" y="5334000"/>
            <a:ext cx="8305800" cy="1143000"/>
          </a:xfrm>
          <a:prstGeom prst="rect">
            <a:avLst/>
          </a:prstGeom>
        </p:spPr>
        <p:txBody>
          <a:bodyPr vert="horz" lIns="0" tIns="45720" rIns="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 smtClean="0"/>
              <a:t>World’s Fair – Hyde Park, London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5 AMERICAN ADVANTAGES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en-US" dirty="0" smtClean="0"/>
              <a:t>Rich sparsely inhabited continent </a:t>
            </a:r>
          </a:p>
          <a:p>
            <a:r>
              <a:rPr lang="en-US" dirty="0" smtClean="0"/>
              <a:t>Easy for US Government to buy or seize land</a:t>
            </a:r>
          </a:p>
          <a:p>
            <a:r>
              <a:rPr lang="en-US" dirty="0" smtClean="0"/>
              <a:t>Highly literate population</a:t>
            </a:r>
          </a:p>
          <a:p>
            <a:r>
              <a:rPr lang="en-US" dirty="0" smtClean="0"/>
              <a:t>Free movement of goods, people, capital &amp; ideas</a:t>
            </a:r>
          </a:p>
          <a:p>
            <a:r>
              <a:rPr lang="en-US" dirty="0" smtClean="0"/>
              <a:t>Coast to coast huge internal market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us ma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3840887"/>
            <a:ext cx="4419600" cy="286471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RESULTS OF THE AMERICAN INDUSTRIAL REVOLUTION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  <a:noFill/>
        </p:spPr>
        <p:txBody>
          <a:bodyPr>
            <a:normAutofit fontScale="70000" lnSpcReduction="20000"/>
          </a:bodyPr>
          <a:lstStyle/>
          <a:p>
            <a:r>
              <a:rPr lang="en-US" sz="3400" b="1" dirty="0" smtClean="0"/>
              <a:t>1850     20 millionaires	</a:t>
            </a:r>
          </a:p>
          <a:p>
            <a:r>
              <a:rPr lang="en-US" sz="3400" b="1" dirty="0" smtClean="0"/>
              <a:t>1900   3,000 millionaires</a:t>
            </a:r>
          </a:p>
          <a:p>
            <a:r>
              <a:rPr lang="en-US" sz="3400" b="1" dirty="0" smtClean="0"/>
              <a:t>1860   9 American cities with population of 100,000+</a:t>
            </a:r>
          </a:p>
          <a:p>
            <a:r>
              <a:rPr lang="en-US" sz="3400" b="1" dirty="0" smtClean="0"/>
              <a:t>1900  38 American cities with population of 100,000+</a:t>
            </a:r>
          </a:p>
          <a:p>
            <a:r>
              <a:rPr lang="en-US" sz="3400" b="1" u="sng" dirty="0" smtClean="0"/>
              <a:t>Inventions</a:t>
            </a:r>
            <a:r>
              <a:rPr lang="en-US" sz="3400" b="1" dirty="0" smtClean="0"/>
              <a:t>:</a:t>
            </a:r>
          </a:p>
          <a:p>
            <a:pPr>
              <a:buNone/>
            </a:pPr>
            <a:r>
              <a:rPr lang="en-US" sz="3400" b="1" dirty="0" smtClean="0"/>
              <a:t>		1867  Typewriter</a:t>
            </a:r>
          </a:p>
          <a:p>
            <a:pPr>
              <a:buNone/>
            </a:pPr>
            <a:r>
              <a:rPr lang="en-US" sz="3400" b="1" dirty="0" smtClean="0"/>
              <a:t>		1873  Barb Wire</a:t>
            </a:r>
          </a:p>
          <a:p>
            <a:pPr>
              <a:buNone/>
            </a:pPr>
            <a:r>
              <a:rPr lang="en-US" sz="3400" b="1" dirty="0" smtClean="0"/>
              <a:t>  		1876  Telephone</a:t>
            </a:r>
          </a:p>
          <a:p>
            <a:pPr>
              <a:buNone/>
            </a:pPr>
            <a:r>
              <a:rPr lang="en-US" sz="3400" b="1" dirty="0" smtClean="0"/>
              <a:t>		1877  Phonograph</a:t>
            </a:r>
          </a:p>
          <a:p>
            <a:pPr>
              <a:buNone/>
            </a:pPr>
            <a:r>
              <a:rPr lang="en-US" sz="3400" b="1" dirty="0" smtClean="0"/>
              <a:t>		1879  Electric Lights</a:t>
            </a:r>
          </a:p>
          <a:p>
            <a:pPr>
              <a:buNone/>
            </a:pPr>
            <a:r>
              <a:rPr lang="en-US" sz="3400" b="1" dirty="0" smtClean="0"/>
              <a:t>		1885  Gasoline Automobile</a:t>
            </a:r>
          </a:p>
          <a:p>
            <a:pPr>
              <a:buNone/>
            </a:pPr>
            <a:r>
              <a:rPr lang="en-US" sz="3400" b="1" dirty="0" smtClean="0"/>
              <a:t>		1900  8,000 U. S. cars</a:t>
            </a:r>
          </a:p>
          <a:p>
            <a:pPr>
              <a:buNone/>
            </a:pPr>
            <a:r>
              <a:rPr lang="en-US" sz="3400" b="1" dirty="0" smtClean="0"/>
              <a:t> 		1916   3,500,000 U. S. cars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7316</TotalTime>
  <Words>966</Words>
  <Application>Microsoft Office PowerPoint</Application>
  <PresentationFormat>On-screen Show (4:3)</PresentationFormat>
  <Paragraphs>253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Berlin Sans FB Demi</vt:lpstr>
      <vt:lpstr>Calibri</vt:lpstr>
      <vt:lpstr>Constantia</vt:lpstr>
      <vt:lpstr>Wingdings 2</vt:lpstr>
      <vt:lpstr>Flow</vt:lpstr>
      <vt:lpstr>Human Relations History</vt:lpstr>
      <vt:lpstr>  HUMAN RELATIONS </vt:lpstr>
      <vt:lpstr>4 INTERPERSONAL SKILLS NEEDED</vt:lpstr>
      <vt:lpstr>2 FACTORS THAT INFLUENCE  WORK BEHAVIOR</vt:lpstr>
      <vt:lpstr>THE INDUSTRIAL REVOLUTION</vt:lpstr>
      <vt:lpstr>1865-1900   IN ONE GENERATION</vt:lpstr>
      <vt:lpstr>1851 Crystal palace World’s Fair</vt:lpstr>
      <vt:lpstr>5 AMERICAN ADVANTAGES </vt:lpstr>
      <vt:lpstr>RESULTS OF THE AMERICAN INDUSTRIAL REVOLUTION</vt:lpstr>
      <vt:lpstr>Timeline of Change - Lab</vt:lpstr>
      <vt:lpstr>HUMAN RELATIONS MOVEMENT</vt:lpstr>
      <vt:lpstr>1960’s Legislation</vt:lpstr>
      <vt:lpstr>1970’s Legislation</vt:lpstr>
      <vt:lpstr>1980’s Legislation</vt:lpstr>
      <vt:lpstr>1990’s Legislation</vt:lpstr>
      <vt:lpstr>12 KEY LEADERS IN THE HR MOVEMENT</vt:lpstr>
      <vt:lpstr>FREDERICK TAYLOR Father of Scientific Management</vt:lpstr>
      <vt:lpstr>TAYLOR’S 1911  PRINCIPLES OF MANAGEMENT</vt:lpstr>
      <vt:lpstr>FRANK &amp; LILLIAN GILBRETH</vt:lpstr>
      <vt:lpstr>THERBLIGS - A basic motion element is one of a set of fundamental motions required for a worker to perform a manual operation or task. The set consists of 18 elements, each describing a standardized activity.</vt:lpstr>
      <vt:lpstr>HENRY GANNT</vt:lpstr>
      <vt:lpstr>HENRY FAYOL - 1916 </vt:lpstr>
      <vt:lpstr>MAX WEBER</vt:lpstr>
      <vt:lpstr>HUGO MUNSTERBERG</vt:lpstr>
      <vt:lpstr>MARY PARKER FOLLET</vt:lpstr>
      <vt:lpstr>MARY PARKER FOLLET QUOTES</vt:lpstr>
      <vt:lpstr>MARY PARKER FOLLET QUOTES</vt:lpstr>
      <vt:lpstr>MARY PARKER FOLLETQUOTES</vt:lpstr>
      <vt:lpstr>CHESTER BARNARD </vt:lpstr>
      <vt:lpstr>ELTON MAYO</vt:lpstr>
      <vt:lpstr>DALE CARNEGIE</vt:lpstr>
      <vt:lpstr>ABRAHAM MASLOW</vt:lpstr>
      <vt:lpstr>DOUGLAS MCGREGOR</vt:lpstr>
      <vt:lpstr>ORGANIZATIONAL BEHAVIOR (OB)  A study concerned specifically with actions of people at 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 RELATIONS</dc:title>
  <dc:creator>Gene Brack</dc:creator>
  <cp:lastModifiedBy>For Sale</cp:lastModifiedBy>
  <cp:revision>792</cp:revision>
  <cp:lastPrinted>2017-05-02T17:28:18Z</cp:lastPrinted>
  <dcterms:created xsi:type="dcterms:W3CDTF">2010-03-03T01:26:46Z</dcterms:created>
  <dcterms:modified xsi:type="dcterms:W3CDTF">2018-01-04T03:12:13Z</dcterms:modified>
</cp:coreProperties>
</file>