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4" r:id="rId3"/>
    <p:sldId id="285" r:id="rId4"/>
    <p:sldId id="303" r:id="rId5"/>
    <p:sldId id="286" r:id="rId6"/>
    <p:sldId id="295" r:id="rId7"/>
    <p:sldId id="287" r:id="rId8"/>
    <p:sldId id="288" r:id="rId9"/>
    <p:sldId id="289" r:id="rId10"/>
    <p:sldId id="308" r:id="rId11"/>
    <p:sldId id="313" r:id="rId12"/>
    <p:sldId id="314" r:id="rId13"/>
    <p:sldId id="292" r:id="rId14"/>
    <p:sldId id="293" r:id="rId15"/>
    <p:sldId id="294" r:id="rId16"/>
    <p:sldId id="296" r:id="rId17"/>
    <p:sldId id="297" r:id="rId18"/>
    <p:sldId id="299" r:id="rId19"/>
    <p:sldId id="300" r:id="rId20"/>
    <p:sldId id="312" r:id="rId21"/>
    <p:sldId id="301" r:id="rId22"/>
    <p:sldId id="30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8D6111"/>
    <a:srgbClr val="FF6600"/>
    <a:srgbClr val="D33B0B"/>
    <a:srgbClr val="D73003"/>
    <a:srgbClr val="52ADF8"/>
    <a:srgbClr val="532113"/>
    <a:srgbClr val="899BF3"/>
    <a:srgbClr val="A6489B"/>
    <a:srgbClr val="78C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4660"/>
  </p:normalViewPr>
  <p:slideViewPr>
    <p:cSldViewPr>
      <p:cViewPr varScale="1">
        <p:scale>
          <a:sx n="69" d="100"/>
          <a:sy n="69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419EAE-417C-42F6-8645-21EA9949C332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87AB0D-C67B-4095-AF1E-1831F11F3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02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7C3638-A4A7-4E31-BB2E-1D3FABF230F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2B6ECC-B629-4A39-8DDB-81961BAF73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6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78E839-0516-472D-BD07-23D35857728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communication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49" y="1544812"/>
            <a:ext cx="6508077" cy="16971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Lecture 3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 4.1</a:t>
            </a:r>
            <a:br>
              <a:rPr lang="en-US" dirty="0" smtClean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CLASSWORK ASSIGNMENT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2400"/>
            <a:ext cx="6096000" cy="652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"/>
            <a:ext cx="8305800" cy="6705600"/>
          </a:xfrm>
        </p:spPr>
        <p:txBody>
          <a:bodyPr>
            <a:noAutofit/>
          </a:bodyPr>
          <a:lstStyle/>
          <a:p>
            <a:pPr algn="l"/>
            <a:r>
              <a:rPr lang="en-US" altLang="en-US" dirty="0"/>
              <a:t>TO:  All Employees Using HP 5000 Computers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Your cooperation is urgently needed in solving a serious computer security problem. To enable you to keep your files and those of the entire company secure, please follow these two actions: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1</a:t>
            </a:r>
            <a:r>
              <a:rPr lang="en-US" altLang="en-US" dirty="0" smtClean="0"/>
              <a:t>.  Keep </a:t>
            </a:r>
            <a:r>
              <a:rPr lang="en-US" altLang="en-US" dirty="0"/>
              <a:t>your password private. Please do not share it </a:t>
            </a:r>
            <a:r>
              <a:rPr lang="en-US" altLang="en-US" dirty="0" smtClean="0"/>
              <a:t>with </a:t>
            </a:r>
            <a:r>
              <a:rPr lang="en-US" altLang="en-US" dirty="0"/>
              <a:t>anyone. 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2</a:t>
            </a:r>
            <a:r>
              <a:rPr lang="en-US" altLang="en-US" dirty="0" smtClean="0"/>
              <a:t>.  Log </a:t>
            </a:r>
            <a:r>
              <a:rPr lang="en-US" altLang="en-US" dirty="0"/>
              <a:t>on to the computer manually. Avoid using </a:t>
            </a:r>
            <a:r>
              <a:rPr lang="en-US" altLang="en-US" dirty="0" smtClean="0"/>
              <a:t>automatic </a:t>
            </a:r>
            <a:r>
              <a:rPr lang="en-US" altLang="en-US" dirty="0"/>
              <a:t>log-on procedures</a:t>
            </a:r>
            <a:r>
              <a:rPr lang="en-US" altLang="en-US" dirty="0" smtClean="0"/>
              <a:t>.</a:t>
            </a:r>
          </a:p>
          <a:p>
            <a:pPr algn="l"/>
            <a:endParaRPr lang="en-US" altLang="en-US" dirty="0"/>
          </a:p>
          <a:p>
            <a:pPr algn="l"/>
            <a:r>
              <a:rPr lang="en-US" altLang="en-US" dirty="0"/>
              <a:t>By refusing to share your password, you prevent intrusion into your private files. Automatic log-on procedures are also dangerous. Although they seem to save time, they give anyone access to the entire computer system--even a person without prior knowledge of your password. 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Please sign the attached form and return it to me indicating that you are aware of this urgent problem and are willing to avoid these two actions in your computer </a:t>
            </a:r>
            <a:r>
              <a:rPr lang="en-US" altLang="en-US" dirty="0" smtClean="0"/>
              <a:t>use.</a:t>
            </a:r>
            <a:endParaRPr lang="en-US" alt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7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2209800"/>
            <a:ext cx="6480048" cy="33528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WRITING PROCESS </a:t>
            </a:r>
            <a:br>
              <a:rPr lang="en-US" sz="44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</a:br>
            <a:r>
              <a:rPr lang="en-US" sz="44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PHASE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600" u="sng" dirty="0" smtClean="0">
                <a:solidFill>
                  <a:srgbClr val="002060"/>
                </a:solidFill>
              </a:rPr>
              <a:t>WRITING </a:t>
            </a:r>
            <a:br>
              <a:rPr lang="en-US" sz="6600" u="sng" dirty="0" smtClean="0">
                <a:solidFill>
                  <a:srgbClr val="002060"/>
                </a:solidFill>
              </a:rPr>
            </a:br>
            <a:endParaRPr lang="en-US" sz="6600" b="0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6480048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Lecture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#3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11430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 x 3 WRITING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371600"/>
            <a:ext cx="5257800" cy="1143000"/>
          </a:xfrm>
          <a:solidFill>
            <a:schemeClr val="accent1">
              <a:lumMod val="75000"/>
            </a:schemeClr>
          </a:solidFill>
          <a:ln w="19050"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6600"/>
                </a:solidFill>
              </a:rPr>
              <a:t>PREWRITING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ANALYZE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ANTICIPATE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ADAPT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38400" y="2514600"/>
            <a:ext cx="5638800" cy="29718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5700" b="1" u="sng" dirty="0" smtClean="0">
                <a:solidFill>
                  <a:schemeClr val="bg1"/>
                </a:solidFill>
              </a:rPr>
              <a:t>WRITING</a:t>
            </a:r>
            <a:endParaRPr lang="en-US" sz="57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RESEARCH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ORGANIZE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COMPOSE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5226784"/>
            <a:ext cx="518160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6600"/>
                </a:solidFill>
              </a:rPr>
              <a:t>REVISE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REVISE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PROOFREAD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EVALUATE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http://ts2.mm.bing.net/images/thumbnail.aspx?q=187804824713&amp;id=8c4d76ee21526cba2cbf4b1107188864&amp;url=http%3a%2f%2fwww.coursesshort.com%2fweb_images%2fj04026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447800" y="1447800"/>
            <a:ext cx="1143000" cy="914401"/>
          </a:xfrm>
          <a:prstGeom prst="rect">
            <a:avLst/>
          </a:prstGeom>
          <a:noFill/>
        </p:spPr>
      </p:pic>
      <p:pic>
        <p:nvPicPr>
          <p:cNvPr id="2054" name="Picture 6" descr="http://ts4.mm.bing.net/images/thumbnail.aspx?q=171933565483&amp;id=418753c5d8de5b7cf28549d239ab5432&amp;url=http%3a%2f%2fwww.expresspros.com%2fshared%2fimages%2fexchange%2fbusiness-writi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737" y="2514600"/>
            <a:ext cx="1926905" cy="2438400"/>
          </a:xfrm>
          <a:prstGeom prst="rect">
            <a:avLst/>
          </a:prstGeom>
          <a:noFill/>
        </p:spPr>
      </p:pic>
      <p:pic>
        <p:nvPicPr>
          <p:cNvPr id="2056" name="Picture 8" descr="http://ts1.mm.bing.net/images/thumbnail.aspx?q=184875888768&amp;id=a4c2d7caddc5dbab622d9bedcf99358b&amp;url=http%3a%2f%2fwww.rhetcomp.gsu.edu%2f~jbowie%2fBW_May07%2fppl_compu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486400"/>
            <a:ext cx="1366798" cy="108489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3x3 WRITING PROCESS: </a:t>
            </a:r>
            <a:b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</a:br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Phase Two:  </a:t>
            </a:r>
            <a:r>
              <a:rPr lang="en-US" sz="4400" b="1" dirty="0">
                <a:latin typeface="+mn-lt"/>
                <a:ea typeface="+mn-ea"/>
                <a:cs typeface="+mn-cs"/>
              </a:rPr>
              <a:t>WRITING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447800"/>
            <a:ext cx="8382000" cy="54168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2"/>
                </a:solidFill>
              </a:rPr>
              <a:t>RESEARCH</a:t>
            </a:r>
          </a:p>
          <a:p>
            <a:pPr marL="342900" indent="-342900"/>
            <a:r>
              <a:rPr lang="en-US" sz="2800" b="1" i="1" dirty="0">
                <a:solidFill>
                  <a:schemeClr val="bg1"/>
                </a:solidFill>
                <a:latin typeface="+mj-lt"/>
                <a:cs typeface="Akhbar MT" pitchFamily="2" charset="-78"/>
              </a:rPr>
              <a:t>FORMAL </a:t>
            </a:r>
            <a:r>
              <a:rPr lang="en-US" sz="2800" b="1" i="1" dirty="0" smtClean="0">
                <a:solidFill>
                  <a:schemeClr val="bg1"/>
                </a:solidFill>
                <a:latin typeface="+mj-lt"/>
                <a:cs typeface="Akhbar MT" pitchFamily="2" charset="-78"/>
              </a:rPr>
              <a:t>RESEARCH - </a:t>
            </a:r>
            <a:r>
              <a:rPr lang="en-US" sz="2800" b="1" i="1" dirty="0">
                <a:solidFill>
                  <a:schemeClr val="bg1"/>
                </a:solidFill>
                <a:latin typeface="+mj-lt"/>
                <a:cs typeface="Akhbar MT" pitchFamily="2" charset="-78"/>
              </a:rPr>
              <a:t>INFORMAL RESEARCH</a:t>
            </a:r>
          </a:p>
          <a:p>
            <a:pPr marL="342900" indent="-342900"/>
            <a:r>
              <a:rPr lang="en-US" sz="2800" b="1" i="1" dirty="0">
                <a:latin typeface="+mj-lt"/>
                <a:cs typeface="Akhbar MT" pitchFamily="2" charset="-78"/>
              </a:rPr>
              <a:t>BRAINSTORMING/Mind Maps</a:t>
            </a:r>
            <a:r>
              <a:rPr lang="en-US" sz="2800" b="1" i="1" dirty="0">
                <a:solidFill>
                  <a:schemeClr val="bg1"/>
                </a:solidFill>
                <a:latin typeface="+mj-lt"/>
                <a:cs typeface="Akhbar MT" pitchFamily="2" charset="-78"/>
              </a:rPr>
              <a:t> </a:t>
            </a:r>
          </a:p>
          <a:p>
            <a:pPr marL="342900" indent="-342900"/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/>
            <a:r>
              <a:rPr lang="en-US" sz="2800" b="1" u="sng" dirty="0" smtClean="0">
                <a:solidFill>
                  <a:schemeClr val="bg1"/>
                </a:solidFill>
              </a:rPr>
              <a:t>ORGANIZE</a:t>
            </a:r>
          </a:p>
          <a:p>
            <a:pPr marL="342900" indent="-342900"/>
            <a:r>
              <a:rPr lang="en-US" sz="2800" b="1" i="1" dirty="0">
                <a:solidFill>
                  <a:schemeClr val="bg1"/>
                </a:solidFill>
                <a:latin typeface="+mj-lt"/>
                <a:cs typeface="Akhbar MT" pitchFamily="2" charset="-78"/>
              </a:rPr>
              <a:t>LISTS &amp; OUTLINES</a:t>
            </a:r>
          </a:p>
          <a:p>
            <a:pPr marL="342900" indent="-342900"/>
            <a:r>
              <a:rPr lang="en-US" sz="2800" b="1" i="1" dirty="0">
                <a:solidFill>
                  <a:schemeClr val="bg1"/>
                </a:solidFill>
                <a:latin typeface="+mj-lt"/>
                <a:cs typeface="Akhbar MT" pitchFamily="2" charset="-78"/>
              </a:rPr>
              <a:t>PATTERNS:  </a:t>
            </a:r>
            <a:r>
              <a:rPr lang="en-US" sz="2800" b="1" i="1" dirty="0">
                <a:latin typeface="+mj-lt"/>
                <a:cs typeface="Akhbar MT" pitchFamily="2" charset="-78"/>
              </a:rPr>
              <a:t>Direct &amp; Indirect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</a:t>
            </a:r>
            <a:r>
              <a:rPr lang="en-US" sz="28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</a:t>
            </a:r>
          </a:p>
          <a:p>
            <a:pPr marL="342900" indent="-342900"/>
            <a:r>
              <a:rPr lang="en-US" sz="2800" b="1" u="sng" dirty="0" smtClean="0">
                <a:solidFill>
                  <a:schemeClr val="bg1"/>
                </a:solidFill>
              </a:rPr>
              <a:t>COMPOSE</a:t>
            </a:r>
          </a:p>
          <a:p>
            <a:pPr marL="342900" indent="-342900"/>
            <a:r>
              <a:rPr lang="en-US" sz="2800" b="1" i="1" dirty="0" smtClean="0">
                <a:solidFill>
                  <a:schemeClr val="bg1"/>
                </a:solidFill>
                <a:latin typeface="+mj-lt"/>
                <a:cs typeface="Akhbar MT" pitchFamily="2" charset="-78"/>
              </a:rPr>
              <a:t>SENTENCES…EMPHASIS…PASSIVE/ACTIVE VOICE…PARAGRAPHS…LINKING… TRANSITIONS</a:t>
            </a:r>
          </a:p>
          <a:p>
            <a:pPr marL="342900" indent="-342900"/>
            <a:endParaRPr lang="en-US" sz="2800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/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EY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91400"/>
          </a:xfrm>
          <a:prstGeom prst="rect">
            <a:avLst/>
          </a:prstGeom>
        </p:spPr>
      </p:pic>
      <p:pic>
        <p:nvPicPr>
          <p:cNvPr id="6" name="Content Placeholder 5" descr="KEYBOA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3291681"/>
            <a:ext cx="1524000" cy="1143000"/>
          </a:xfr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3x3 WRITING PROCESS: </a:t>
            </a:r>
            <a:b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</a:br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Phase Two:  </a:t>
            </a:r>
            <a:r>
              <a:rPr lang="en-US" sz="4400" b="1" dirty="0">
                <a:latin typeface="+mn-lt"/>
                <a:ea typeface="+mn-ea"/>
                <a:cs typeface="+mn-cs"/>
              </a:rPr>
              <a:t>WRITING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458200" cy="584775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RESEARCH</a:t>
            </a:r>
          </a:p>
          <a:p>
            <a:pPr marL="342900" indent="-342900"/>
            <a:r>
              <a:rPr lang="en-US" sz="4000" b="1" u="sng" dirty="0"/>
              <a:t>ORGANIZE</a:t>
            </a:r>
          </a:p>
          <a:p>
            <a:pPr marL="342900" indent="-342900"/>
            <a:r>
              <a:rPr lang="en-US" sz="4000" b="1" u="sng" dirty="0" smtClean="0"/>
              <a:t>COMPOSE</a:t>
            </a:r>
          </a:p>
          <a:p>
            <a:pPr marL="342900" indent="-34290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	EFFECTVE SENTENCES</a:t>
            </a:r>
          </a:p>
          <a:p>
            <a:pPr marL="342900" indent="-34290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	EMPHASIS</a:t>
            </a:r>
          </a:p>
          <a:p>
            <a:pPr marL="342900" indent="-34290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	ACTIVE &amp; PASSIVE VOICE</a:t>
            </a:r>
          </a:p>
          <a:p>
            <a:pPr marL="342900" indent="-34290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	DANGLING &amp; MISPLACED MODIFIERS</a:t>
            </a:r>
          </a:p>
          <a:p>
            <a:pPr marL="342900" indent="-34290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	PARAGRAPHS: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Direct  Pivoting  Indirect</a:t>
            </a:r>
          </a:p>
          <a:p>
            <a:pPr marL="342900" indent="-3429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BUILDING COHERENCE (Dovetailing)</a:t>
            </a:r>
          </a:p>
          <a:p>
            <a:pPr marL="342900" indent="-3429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TRANSITIONS	</a:t>
            </a:r>
          </a:p>
          <a:p>
            <a:pPr marL="342900" indent="-342900"/>
            <a:endParaRPr lang="en-US" sz="2800" b="1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  <a:cs typeface="Akhbar MT" pitchFamily="2" charset="-78"/>
            </a:endParaRPr>
          </a:p>
          <a:p>
            <a:pPr marL="342900" indent="-342900"/>
            <a:endParaRPr lang="en-US" sz="2800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/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8" name="Picture 7" descr="WORD PROCESS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676400"/>
            <a:ext cx="3048000" cy="2019300"/>
          </a:xfrm>
          <a:prstGeom prst="rect">
            <a:avLst/>
          </a:prstGeom>
          <a:ln w="28575">
            <a:solidFill>
              <a:srgbClr val="00FFFF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09800"/>
            <a:ext cx="6096000" cy="33528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WRITING PROCESS </a:t>
            </a:r>
            <a:br>
              <a:rPr lang="en-US" sz="44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</a:br>
            <a:r>
              <a:rPr lang="en-US" sz="44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PHASE 3:</a:t>
            </a:r>
            <a:br>
              <a:rPr lang="en-US" sz="44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</a:br>
            <a:r>
              <a:rPr lang="en-US" sz="6600" u="sng" dirty="0" smtClean="0">
                <a:solidFill>
                  <a:srgbClr val="002060"/>
                </a:solidFill>
              </a:rPr>
              <a:t>Revising </a:t>
            </a:r>
            <a:br>
              <a:rPr lang="en-US" sz="6600" u="sng" dirty="0" smtClean="0">
                <a:solidFill>
                  <a:srgbClr val="002060"/>
                </a:solidFill>
              </a:rPr>
            </a:br>
            <a:endParaRPr lang="en-US" sz="6600" b="0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6480048" cy="1752600"/>
          </a:xfrm>
        </p:spPr>
        <p:txBody>
          <a:bodyPr/>
          <a:lstStyle/>
          <a:p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Lecture #3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11430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 x 3 WRITING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371600"/>
            <a:ext cx="5257800" cy="1066800"/>
          </a:xfrm>
          <a:solidFill>
            <a:schemeClr val="accent1">
              <a:lumMod val="75000"/>
            </a:schemeClr>
          </a:solidFill>
          <a:ln w="19050">
            <a:solidFill>
              <a:srgbClr val="002060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6600"/>
                </a:solidFill>
              </a:rPr>
              <a:t>PREWRITING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ANALYZE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ANTICIPATE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ADAPT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2438400"/>
            <a:ext cx="5638800" cy="838200"/>
          </a:xfrm>
          <a:solidFill>
            <a:schemeClr val="accent1">
              <a:lumMod val="75000"/>
            </a:schemeClr>
          </a:solidFill>
          <a:ln w="19050">
            <a:solidFill>
              <a:srgbClr val="002060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6600"/>
                </a:solidFill>
              </a:rPr>
              <a:t>WRITING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RESEARCH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ORGANIZE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COMPOSE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3124200"/>
            <a:ext cx="5181600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REVISE</a:t>
            </a:r>
          </a:p>
          <a:p>
            <a:r>
              <a:rPr lang="en-US" sz="4000" b="1" dirty="0" smtClean="0">
                <a:solidFill>
                  <a:srgbClr val="002060"/>
                </a:solidFill>
              </a:rPr>
              <a:t>REVISE</a:t>
            </a:r>
          </a:p>
          <a:p>
            <a:r>
              <a:rPr lang="en-US" sz="4000" b="1" dirty="0" smtClean="0">
                <a:solidFill>
                  <a:srgbClr val="002060"/>
                </a:solidFill>
              </a:rPr>
              <a:t>PROOFREAD</a:t>
            </a:r>
          </a:p>
          <a:p>
            <a:r>
              <a:rPr lang="en-US" sz="4000" b="1" dirty="0" smtClean="0">
                <a:solidFill>
                  <a:srgbClr val="002060"/>
                </a:solidFill>
              </a:rPr>
              <a:t>EVALUATE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http://ts2.mm.bing.net/images/thumbnail.aspx?q=187804824713&amp;id=8c4d76ee21526cba2cbf4b1107188864&amp;url=http%3a%2f%2fwww.coursesshort.com%2fweb_images%2fj04026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371600" y="1371600"/>
            <a:ext cx="1238249" cy="990600"/>
          </a:xfrm>
          <a:prstGeom prst="rect">
            <a:avLst/>
          </a:prstGeom>
          <a:noFill/>
        </p:spPr>
      </p:pic>
      <p:pic>
        <p:nvPicPr>
          <p:cNvPr id="2054" name="Picture 6" descr="http://ts4.mm.bing.net/images/thumbnail.aspx?q=171933565483&amp;id=418753c5d8de5b7cf28549d239ab5432&amp;url=http%3a%2f%2fwww.expresspros.com%2fshared%2fimages%2fexchange%2fbusiness-writi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438400"/>
            <a:ext cx="914400" cy="1157126"/>
          </a:xfrm>
          <a:prstGeom prst="rect">
            <a:avLst/>
          </a:prstGeom>
          <a:noFill/>
        </p:spPr>
      </p:pic>
      <p:pic>
        <p:nvPicPr>
          <p:cNvPr id="2056" name="Picture 8" descr="http://ts1.mm.bing.net/images/thumbnail.aspx?q=184875888768&amp;id=a4c2d7caddc5dbab622d9bedcf99358b&amp;url=http%3a%2f%2fwww.rhetcomp.gsu.edu%2f~jbowie%2fBW_May07%2fppl_compu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657600"/>
            <a:ext cx="2743200" cy="217741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848600" cy="762000"/>
          </a:xfrm>
          <a:solidFill>
            <a:schemeClr val="accent1"/>
          </a:solidFill>
          <a:ln w="127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Phase Two:  REVISING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5636" y="917912"/>
            <a:ext cx="7848600" cy="5940088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2"/>
                </a:solidFill>
              </a:rPr>
              <a:t>REVISE</a:t>
            </a:r>
            <a:r>
              <a:rPr lang="en-US" sz="1400" b="1" dirty="0" smtClean="0">
                <a:solidFill>
                  <a:schemeClr val="bg2"/>
                </a:solidFill>
              </a:rPr>
              <a:t>	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		</a:t>
            </a:r>
            <a:r>
              <a:rPr lang="en-US" sz="1400" b="1" dirty="0" smtClean="0"/>
              <a:t>                 </a:t>
            </a:r>
            <a:endParaRPr lang="en-US" sz="3200" b="1" u="sng" dirty="0" smtClean="0"/>
          </a:p>
          <a:p>
            <a:r>
              <a:rPr lang="en-US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FOR CLARITY</a:t>
            </a:r>
          </a:p>
          <a:p>
            <a:r>
              <a:rPr lang="en-US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FOR CONVERSATIONAL TONE</a:t>
            </a:r>
          </a:p>
          <a:p>
            <a:r>
              <a:rPr lang="en-US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FOR CONCISENESS</a:t>
            </a:r>
          </a:p>
          <a:p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Remove Fillers</a:t>
            </a:r>
          </a:p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Delete Long Lead-ins</a:t>
            </a:r>
          </a:p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Eliminate Redundancies</a:t>
            </a:r>
          </a:p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Reduce Compound Prepositions</a:t>
            </a:r>
          </a:p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Purge Empty Words</a:t>
            </a:r>
          </a:p>
          <a:p>
            <a:r>
              <a:rPr lang="en-US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FOR VIGOR &amp; DIRECTNESS</a:t>
            </a:r>
          </a:p>
          <a:p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Kick the Noun Habit</a:t>
            </a:r>
          </a:p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Dump Trite Business Phrases</a:t>
            </a:r>
          </a:p>
          <a:p>
            <a:r>
              <a:rPr lang="en-US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FOR READABILITY</a:t>
            </a:r>
          </a:p>
          <a:p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Develop Parallelism</a:t>
            </a:r>
          </a:p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Add Headings</a:t>
            </a:r>
          </a:p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Graphic Techniques</a:t>
            </a:r>
          </a:p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Measure Readability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6858000"/>
            <a:ext cx="79248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6480048" cy="33528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WRITING PROCESS </a:t>
            </a:r>
            <a:br>
              <a:rPr lang="en-US" sz="4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</a:br>
            <a:r>
              <a:rPr lang="en-US" sz="4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PHASE 1:</a:t>
            </a:r>
            <a:br>
              <a:rPr lang="en-US" sz="4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</a:br>
            <a:r>
              <a:rPr lang="en-US" sz="6000" u="sng" dirty="0" smtClean="0">
                <a:solidFill>
                  <a:srgbClr val="002060"/>
                </a:solidFill>
              </a:rPr>
              <a:t>PREWRITING </a:t>
            </a:r>
            <a:r>
              <a:rPr lang="en-US" sz="6000" u="sng" dirty="0" smtClean="0"/>
              <a:t/>
            </a:r>
            <a:br>
              <a:rPr lang="en-US" sz="6000" u="sng" dirty="0" smtClean="0"/>
            </a:br>
            <a:endParaRPr lang="en-US" sz="6000" b="0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6480048" cy="1752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Lecture </a:t>
            </a:r>
            <a:r>
              <a:rPr lang="en-US" sz="2800" b="1" dirty="0" smtClean="0"/>
              <a:t>3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5814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609600"/>
            <a:ext cx="7848600" cy="762000"/>
          </a:xfrm>
          <a:solidFill>
            <a:schemeClr val="accent1"/>
          </a:solidFill>
          <a:ln w="127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Phase Two:  REVISING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" y="1676400"/>
            <a:ext cx="7848600" cy="4062651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2"/>
                </a:solidFill>
              </a:rPr>
              <a:t>REVISE</a:t>
            </a:r>
            <a:r>
              <a:rPr lang="en-US" sz="1400" b="1" dirty="0" smtClean="0">
                <a:solidFill>
                  <a:schemeClr val="bg2"/>
                </a:solidFill>
              </a:rPr>
              <a:t>	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		                </a:t>
            </a:r>
            <a:endParaRPr lang="en-US" sz="3200" b="1" u="sng" dirty="0" smtClean="0"/>
          </a:p>
          <a:p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FOR CLARITY</a:t>
            </a:r>
          </a:p>
          <a:p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FOR CONVERSATIONAL TONE</a:t>
            </a:r>
          </a:p>
          <a:p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FOR CONCISENESS</a:t>
            </a:r>
          </a:p>
          <a:p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FOR VIGOR &amp; DIRECTNESS</a:t>
            </a:r>
          </a:p>
          <a:p>
            <a:r>
              <a:rPr lang="en-US" sz="2400" b="1" dirty="0" smtClean="0">
                <a:solidFill>
                  <a:schemeClr val="bg2"/>
                </a:solidFill>
              </a:rPr>
              <a:t>- REVISE FOR READABILITY</a:t>
            </a:r>
          </a:p>
          <a:p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Develop Parallelism</a:t>
            </a:r>
          </a:p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Add Headings</a:t>
            </a:r>
          </a:p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Graphic Techniques</a:t>
            </a:r>
          </a:p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Dump Trite Business Phrases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6858000"/>
            <a:ext cx="79248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52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1143000"/>
          </a:xfrm>
          <a:solidFill>
            <a:schemeClr val="accent1"/>
          </a:solidFill>
          <a:ln w="127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3x3 WRITING PROCESS: </a:t>
            </a:r>
            <a:b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</a:br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Phase Two:  REVISING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754862"/>
            <a:ext cx="8534400" cy="4555093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2"/>
                </a:solidFill>
              </a:rPr>
              <a:t>REVISE</a:t>
            </a:r>
          </a:p>
          <a:p>
            <a:pPr marL="342900" indent="-342900"/>
            <a:r>
              <a:rPr lang="en-US" sz="2800" b="1" u="sng" dirty="0" smtClean="0">
                <a:solidFill>
                  <a:schemeClr val="bg2"/>
                </a:solidFill>
              </a:rPr>
              <a:t>PROOFREAD</a:t>
            </a:r>
            <a:r>
              <a:rPr lang="en-US" sz="1400" b="1" dirty="0" smtClean="0">
                <a:solidFill>
                  <a:schemeClr val="bg2"/>
                </a:solidFill>
              </a:rPr>
              <a:t>	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	</a:t>
            </a:r>
            <a:r>
              <a:rPr lang="en-US" sz="1600" b="1" dirty="0" smtClean="0">
                <a:solidFill>
                  <a:schemeClr val="bg2"/>
                </a:solidFill>
              </a:rPr>
              <a:t>                 </a:t>
            </a:r>
            <a:r>
              <a:rPr lang="en-US" sz="1600" b="1" dirty="0" smtClean="0"/>
              <a:t> </a:t>
            </a:r>
            <a:endParaRPr lang="en-US" sz="1600" b="1" u="sng" dirty="0" smtClean="0"/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SPELLING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GRAMMAR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PUNCTUATION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NAMES &amp; NUMBERS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FORMAT</a:t>
            </a:r>
          </a:p>
          <a:p>
            <a:pPr marL="342900" indent="-342900"/>
            <a:endParaRPr lang="en-US" sz="1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TECHNIQES – Proofreading marks,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ect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342900" indent="-342900"/>
            <a:r>
              <a:rPr lang="en-US" sz="2800" b="1" u="sng" dirty="0" smtClean="0">
                <a:solidFill>
                  <a:schemeClr val="bg2"/>
                </a:solidFill>
              </a:rPr>
              <a:t>EVALUATE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			</a:t>
            </a:r>
            <a:endParaRPr lang="en-US" sz="1600" b="1" dirty="0"/>
          </a:p>
          <a:p>
            <a:pPr marL="342900" indent="-342900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Did it achieve your purpose? 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 you know?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24201"/>
            <a:ext cx="7162800" cy="2286000"/>
          </a:xfrm>
        </p:spPr>
        <p:txBody>
          <a:bodyPr/>
          <a:lstStyle/>
          <a:p>
            <a:r>
              <a:rPr lang="en-US" sz="3600" u="sng" dirty="0" smtClean="0"/>
              <a:t>Write rough drafts of the following: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  Exercise  6.1   &amp;   6.2    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6629400" cy="990600"/>
          </a:xfrm>
          <a:noFill/>
        </p:spPr>
        <p:txBody>
          <a:bodyPr>
            <a:normAutofit/>
          </a:bodyPr>
          <a:lstStyle/>
          <a:p>
            <a:r>
              <a:rPr lang="en-US" b="1" u="sng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IN TEAMS OF 2:</a:t>
            </a:r>
          </a:p>
        </p:txBody>
      </p:sp>
      <p:pic>
        <p:nvPicPr>
          <p:cNvPr id="4" name="Picture 3" descr="typing monk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7570" y="685800"/>
            <a:ext cx="3655711" cy="205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BUSINESS WRITING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bertus Medium" pitchFamily="34" charset="0"/>
              </a:rPr>
              <a:t>PURPOSEFUL</a:t>
            </a:r>
          </a:p>
          <a:p>
            <a:pPr>
              <a:buNone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bertus Medium" pitchFamily="34" charset="0"/>
              </a:rPr>
              <a:t>	</a:t>
            </a:r>
            <a:r>
              <a:rPr lang="en-US" sz="35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itchFamily="34" charset="0"/>
              </a:rPr>
              <a:t>solves problems/conveys info</a:t>
            </a:r>
          </a:p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bertus Medium" pitchFamily="34" charset="0"/>
              </a:rPr>
              <a:t>PERSUASIVE</a:t>
            </a:r>
          </a:p>
          <a:p>
            <a:pPr>
              <a:buNone/>
            </a:pP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bertus Medium" pitchFamily="34" charset="0"/>
              </a:rPr>
              <a:t>	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bertus Medium" pitchFamily="34" charset="0"/>
              </a:rPr>
              <a:t>believable/acceptable message</a:t>
            </a:r>
            <a:endParaRPr lang="en-US" sz="4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bertus Medium" pitchFamily="34" charset="0"/>
            </a:endParaRPr>
          </a:p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bertus Medium" pitchFamily="34" charset="0"/>
              </a:rPr>
              <a:t>ECONOMICAL</a:t>
            </a:r>
          </a:p>
          <a:p>
            <a:pPr>
              <a:buNone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bertus Medium" pitchFamily="34" charset="0"/>
              </a:rPr>
              <a:t>	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bertus Medium" pitchFamily="34" charset="0"/>
              </a:rPr>
              <a:t>clear &amp; concise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bertus Medium" pitchFamily="34" charset="0"/>
            </a:endParaRPr>
          </a:p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bertus Medium" pitchFamily="34" charset="0"/>
              </a:rPr>
              <a:t>READER ORIENTED</a:t>
            </a:r>
          </a:p>
          <a:p>
            <a:pPr>
              <a:buNone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bertus Medium" pitchFamily="34" charset="0"/>
              </a:rPr>
              <a:t>	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bertus Medium" pitchFamily="34" charset="0"/>
              </a:rPr>
              <a:t>concentrate on reader’s perspective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bertus Medium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22098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EXPRESS RATHER THAN IMPRESS!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1066688"/>
          </a:xfrm>
          <a:solidFill>
            <a:schemeClr val="accent2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sz="4800" dirty="0" smtClean="0"/>
              <a:t>The goal of business writing is to: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11430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 x 3 WRITING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371600"/>
            <a:ext cx="5257800" cy="1905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6600"/>
                </a:solidFill>
              </a:rPr>
              <a:t>PREWRITING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ANALYZE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ANTICIPATE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ADAPT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2200" y="3200400"/>
            <a:ext cx="5638800" cy="1981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6600"/>
                </a:solidFill>
              </a:rPr>
              <a:t>WRITING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RESEARCH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ORGANIZE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COMPOSE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5181600"/>
            <a:ext cx="5181600" cy="16312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6600"/>
                </a:solidFill>
              </a:rPr>
              <a:t>REVISE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REVISE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PROOFREAD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EVALUATE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http://ts2.mm.bing.net/images/thumbnail.aspx?q=187804824713&amp;id=8c4d76ee21526cba2cbf4b1107188864&amp;url=http%3a%2f%2fwww.coursesshort.com%2fweb_images%2fj04026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1524000"/>
            <a:ext cx="1752600" cy="1402081"/>
          </a:xfrm>
          <a:prstGeom prst="rect">
            <a:avLst/>
          </a:prstGeom>
          <a:noFill/>
        </p:spPr>
      </p:pic>
      <p:pic>
        <p:nvPicPr>
          <p:cNvPr id="2054" name="Picture 6" descr="http://ts4.mm.bing.net/images/thumbnail.aspx?q=171933565483&amp;id=418753c5d8de5b7cf28549d239ab5432&amp;url=http%3a%2f%2fwww.expresspros.com%2fshared%2fimages%2fexchange%2fbusiness-writi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276600"/>
            <a:ext cx="1204316" cy="1524000"/>
          </a:xfrm>
          <a:prstGeom prst="rect">
            <a:avLst/>
          </a:prstGeom>
          <a:noFill/>
        </p:spPr>
      </p:pic>
      <p:pic>
        <p:nvPicPr>
          <p:cNvPr id="2056" name="Picture 8" descr="http://ts1.mm.bing.net/images/thumbnail.aspx?q=184875888768&amp;id=a4c2d7caddc5dbab622d9bedcf99358b&amp;url=http%3a%2f%2fwww.rhetcomp.gsu.edu%2f~jbowie%2fBW_May07%2fppl_compu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029200"/>
            <a:ext cx="1823998" cy="1447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11430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 x 3 WRITING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371600"/>
            <a:ext cx="5257800" cy="1905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chemeClr val="bg1"/>
                </a:solidFill>
              </a:rPr>
              <a:t>PREWRITING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ANALYZE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ANTICIPATE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ADAPT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2200" y="3200400"/>
            <a:ext cx="5638800" cy="1981200"/>
          </a:xfrm>
          <a:solidFill>
            <a:schemeClr val="accent1">
              <a:lumMod val="75000"/>
            </a:schemeClr>
          </a:solidFill>
          <a:ln w="19050"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6600"/>
                </a:solidFill>
              </a:rPr>
              <a:t>WRITING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RESEARCH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ORGANIZE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COMPOSE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5029200"/>
            <a:ext cx="518160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6600"/>
                </a:solidFill>
              </a:rPr>
              <a:t>REVISE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REVISE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PROOFREAD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EVALUATE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http://ts2.mm.bing.net/images/thumbnail.aspx?q=187804824713&amp;id=8c4d76ee21526cba2cbf4b1107188864&amp;url=http%3a%2f%2fwww.coursesshort.com%2fweb_images%2fj04026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1524000"/>
            <a:ext cx="1752600" cy="1402081"/>
          </a:xfrm>
          <a:prstGeom prst="rect">
            <a:avLst/>
          </a:prstGeom>
          <a:noFill/>
        </p:spPr>
      </p:pic>
      <p:pic>
        <p:nvPicPr>
          <p:cNvPr id="2054" name="Picture 6" descr="http://ts4.mm.bing.net/images/thumbnail.aspx?q=171933565483&amp;id=418753c5d8de5b7cf28549d239ab5432&amp;url=http%3a%2f%2fwww.expresspros.com%2fshared%2fimages%2fexchange%2fbusiness-writi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276600"/>
            <a:ext cx="1204316" cy="1524000"/>
          </a:xfrm>
          <a:prstGeom prst="rect">
            <a:avLst/>
          </a:prstGeom>
          <a:noFill/>
        </p:spPr>
      </p:pic>
      <p:pic>
        <p:nvPicPr>
          <p:cNvPr id="2056" name="Picture 8" descr="http://ts1.mm.bing.net/images/thumbnail.aspx?q=184875888768&amp;id=a4c2d7caddc5dbab622d9bedcf99358b&amp;url=http%3a%2f%2fwww.rhetcomp.gsu.edu%2f~jbowie%2fBW_May07%2fppl_compu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029200"/>
            <a:ext cx="1823998" cy="1447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848600" cy="1143000"/>
          </a:xfrm>
          <a:solidFill>
            <a:schemeClr val="accent1"/>
          </a:solidFill>
          <a:ln w="127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3x3 WRITING PROCESS:      </a:t>
            </a:r>
            <a:b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</a:br>
            <a:r>
              <a:rPr lang="en-US" sz="4000" b="1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Phase </a:t>
            </a:r>
            <a:r>
              <a:rPr lang="en-US" sz="4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One:  </a:t>
            </a:r>
            <a:r>
              <a:rPr lang="en-US" sz="4000" b="1" dirty="0">
                <a:latin typeface="+mn-lt"/>
                <a:ea typeface="+mn-ea"/>
                <a:cs typeface="+mn-cs"/>
              </a:rPr>
              <a:t>PREWRITING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7848600" cy="4832092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ANALYZE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IDENTIFYING THE PURPOSE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SELECTING THE BEST CHANNEL </a:t>
            </a:r>
            <a:r>
              <a:rPr lang="en-US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342900" indent="-342900"/>
            <a:r>
              <a:rPr lang="en-US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US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		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/>
            <a:r>
              <a:rPr lang="en-US" sz="2800" b="1" u="sng" dirty="0" smtClean="0">
                <a:solidFill>
                  <a:schemeClr val="bg1"/>
                </a:solidFill>
              </a:rPr>
              <a:t>ANTICIPATE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PROFILE AUDIENCE	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RESPOND TO PROFILES</a:t>
            </a:r>
          </a:p>
          <a:p>
            <a:pPr marL="342900" indent="-342900"/>
            <a:r>
              <a:rPr lang="en-US" sz="2800" b="1" u="sng" dirty="0" smtClean="0">
                <a:solidFill>
                  <a:schemeClr val="bg1"/>
                </a:solidFill>
              </a:rPr>
              <a:t>ADAPT</a:t>
            </a:r>
          </a:p>
          <a:p>
            <a:pPr marL="342900" indent="-342900"/>
            <a:r>
              <a:rPr lang="en-US" sz="2800" b="1" u="sng" dirty="0" smtClean="0">
                <a:solidFill>
                  <a:schemeClr val="bg1"/>
                </a:solidFill>
              </a:rPr>
              <a:t>TONE – </a:t>
            </a:r>
          </a:p>
          <a:p>
            <a:pPr marL="342900" indent="-342900"/>
            <a:r>
              <a:rPr lang="en-US" sz="2800" b="1" dirty="0" smtClean="0"/>
              <a:t>	</a:t>
            </a:r>
            <a:r>
              <a:rPr lang="en-US" sz="2000" b="1" i="1" u="sng" dirty="0" smtClean="0">
                <a:latin typeface="Antique Olive" pitchFamily="34" charset="0"/>
              </a:rPr>
              <a:t>REFLECTS HOW READER FEELS AFTER READING OR HEARING A MESSAGE!</a:t>
            </a:r>
            <a:endParaRPr lang="en-US" sz="2800" b="1" i="1" u="sng" dirty="0" smtClean="0">
              <a:latin typeface="Antique Olive" pitchFamily="34" charset="0"/>
            </a:endParaRPr>
          </a:p>
          <a:p>
            <a:pPr marL="342900" indent="-342900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077200" cy="9445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342900" indent="-342900"/>
            <a:r>
              <a:rPr lang="en-US" sz="4900" b="1" i="1" u="sng" dirty="0" smtClean="0">
                <a:solidFill>
                  <a:srgbClr val="FF6600"/>
                </a:solidFill>
              </a:rPr>
              <a:t/>
            </a:r>
            <a:br>
              <a:rPr lang="en-US" sz="4900" b="1" i="1" u="sng" dirty="0" smtClean="0">
                <a:solidFill>
                  <a:srgbClr val="FF6600"/>
                </a:solidFill>
              </a:rPr>
            </a:br>
            <a:r>
              <a:rPr lang="en-US" sz="44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ADAPTING TONE</a:t>
            </a:r>
            <a:r>
              <a:rPr lang="en-US" sz="4400" b="1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:</a:t>
            </a:r>
            <a:br>
              <a:rPr lang="en-US" sz="4400" b="1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</a:b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382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SPOTLIGHT AUDIENCE BENEFITS  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“empathy”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CULTIVATE “YOU” VIEW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USE BIAS-FREE LANGUAGE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 CONVERSATIONAL BUT PROFESSIONAL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EXPRESS YOURSELF POSITIVELY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 COURTEOUS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SIMPLIFY YOUR LANGUAGE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USE PRECISE, VIGOROUS WORDS</a:t>
            </a:r>
          </a:p>
          <a:p>
            <a:pPr marL="342900" indent="-342900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  <a:solidFill>
            <a:schemeClr val="accent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532113"/>
                </a:solidFill>
              </a:rPr>
              <a:t>LEGAL &amp; ETHICAL RESPONSIBILITIES</a:t>
            </a:r>
            <a:endParaRPr lang="en-US" sz="4400" b="1" dirty="0">
              <a:solidFill>
                <a:srgbClr val="532113"/>
              </a:solidFill>
            </a:endParaRPr>
          </a:p>
        </p:txBody>
      </p:sp>
      <p:pic>
        <p:nvPicPr>
          <p:cNvPr id="46082" name="Picture 2" descr="http://ts4.mm.bing.net/images/thumbnail.aspx?q=187928152871&amp;id=e8d50487890ddc3d65fecf42986774b5&amp;url=http%3a%2f%2fulife.vpul.upenn.edu%2fcareerservices%2fblog%2fwp-content%2fuploads%2f2009%2f12%2fl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114800"/>
            <a:ext cx="3429000" cy="257175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221163"/>
          </a:xfrm>
        </p:spPr>
        <p:txBody>
          <a:bodyPr/>
          <a:lstStyle/>
          <a:p>
            <a:r>
              <a:rPr lang="en-US" b="1" dirty="0" smtClean="0"/>
              <a:t>INVESTMENT INFORMATION</a:t>
            </a:r>
          </a:p>
          <a:p>
            <a:r>
              <a:rPr lang="en-US" b="1" dirty="0" smtClean="0"/>
              <a:t>SAFETY INFORMATION</a:t>
            </a:r>
          </a:p>
          <a:p>
            <a:r>
              <a:rPr lang="en-US" b="1" dirty="0" smtClean="0"/>
              <a:t>MARKETING INFORMATION</a:t>
            </a:r>
          </a:p>
          <a:p>
            <a:r>
              <a:rPr lang="en-US" b="1" dirty="0" smtClean="0"/>
              <a:t>HUMAN RESOURCES INFORMATION</a:t>
            </a:r>
          </a:p>
          <a:p>
            <a:r>
              <a:rPr lang="en-US" b="1" dirty="0" smtClean="0"/>
              <a:t>COPYRIGHT INFORMATION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2656</TotalTime>
  <Words>230</Words>
  <Application>Microsoft Office PowerPoint</Application>
  <PresentationFormat>On-screen Show (4:3)</PresentationFormat>
  <Paragraphs>175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Akhbar MT</vt:lpstr>
      <vt:lpstr>Albertus Medium</vt:lpstr>
      <vt:lpstr>Antique Olive</vt:lpstr>
      <vt:lpstr>Arial</vt:lpstr>
      <vt:lpstr>Calibri</vt:lpstr>
      <vt:lpstr>Franklin Gothic Book</vt:lpstr>
      <vt:lpstr>Wingdings 2</vt:lpstr>
      <vt:lpstr>Technic</vt:lpstr>
      <vt:lpstr>Business communication </vt:lpstr>
      <vt:lpstr>WRITING PROCESS  PHASE 1: PREWRITING  </vt:lpstr>
      <vt:lpstr>BUSINESS WRITING IS:</vt:lpstr>
      <vt:lpstr>EXPRESS RATHER THAN IMPRESS!</vt:lpstr>
      <vt:lpstr>3 x 3 WRITING PROCESS</vt:lpstr>
      <vt:lpstr>3 x 3 WRITING PROCESS</vt:lpstr>
      <vt:lpstr>3x3 WRITING PROCESS:       Phase One:  PREWRITING</vt:lpstr>
      <vt:lpstr> ADAPTING TONE: </vt:lpstr>
      <vt:lpstr>LEGAL &amp; ETHICAL RESPONSIBILITIES</vt:lpstr>
      <vt:lpstr>ACTIVITY 4.1 </vt:lpstr>
      <vt:lpstr>PowerPoint Presentation</vt:lpstr>
      <vt:lpstr>PowerPoint Presentation</vt:lpstr>
      <vt:lpstr>WRITING PROCESS  PHASE 2: WRITING  </vt:lpstr>
      <vt:lpstr>3 x 3 WRITING PROCESS</vt:lpstr>
      <vt:lpstr>3x3 WRITING PROCESS:  Phase Two:  WRITING</vt:lpstr>
      <vt:lpstr>3x3 WRITING PROCESS:  Phase Two:  WRITING</vt:lpstr>
      <vt:lpstr>WRITING PROCESS  PHASE 3: Revising  </vt:lpstr>
      <vt:lpstr>3 x 3 WRITING PROCESS</vt:lpstr>
      <vt:lpstr>Phase Two:  REVISING</vt:lpstr>
      <vt:lpstr>Phase Two:  REVISING</vt:lpstr>
      <vt:lpstr>3x3 WRITING PROCESS:  Phase Two:  REVISING</vt:lpstr>
      <vt:lpstr>Write rough drafts of the following:    Exercise  6.1   &amp;   6.2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</dc:title>
  <dc:creator>Gene Brack</dc:creator>
  <cp:lastModifiedBy>For Sale</cp:lastModifiedBy>
  <cp:revision>186</cp:revision>
  <cp:lastPrinted>2017-05-09T16:36:28Z</cp:lastPrinted>
  <dcterms:created xsi:type="dcterms:W3CDTF">2010-07-20T13:55:55Z</dcterms:created>
  <dcterms:modified xsi:type="dcterms:W3CDTF">2018-01-17T19:37:51Z</dcterms:modified>
</cp:coreProperties>
</file>