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75" r:id="rId3"/>
    <p:sldId id="280" r:id="rId4"/>
    <p:sldId id="319" r:id="rId5"/>
    <p:sldId id="276" r:id="rId6"/>
    <p:sldId id="321" r:id="rId7"/>
    <p:sldId id="277" r:id="rId8"/>
    <p:sldId id="281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8D6111"/>
    <a:srgbClr val="FF6600"/>
    <a:srgbClr val="D33B0B"/>
    <a:srgbClr val="D73003"/>
    <a:srgbClr val="52ADF8"/>
    <a:srgbClr val="532113"/>
    <a:srgbClr val="899BF3"/>
    <a:srgbClr val="A6489B"/>
    <a:srgbClr val="78C9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29" autoAdjust="0"/>
    <p:restoredTop sz="94660"/>
  </p:normalViewPr>
  <p:slideViewPr>
    <p:cSldViewPr>
      <p:cViewPr varScale="1">
        <p:scale>
          <a:sx n="69" d="100"/>
          <a:sy n="69" d="100"/>
        </p:scale>
        <p:origin x="9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C3638-A4A7-4E31-BB2E-1D3FABF230F9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B6ECC-B629-4A39-8DDB-81961BAF73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66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E839-0516-472D-BD07-23D35857728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078E839-0516-472D-BD07-23D35857728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078E839-0516-472D-BD07-23D358577282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D6D7C54-A96D-498E-8C92-A8FC1A418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337560"/>
            <a:ext cx="7848600" cy="23012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Communication Skills</a:t>
            </a:r>
            <a:br>
              <a:rPr lang="en-US" dirty="0" smtClean="0"/>
            </a:br>
            <a:r>
              <a:rPr lang="en-US" dirty="0" smtClean="0"/>
              <a:t>Listening 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Lecture 2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91600" cy="990600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4 STAGES OF LISTENING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839200" cy="4144963"/>
          </a:xfrm>
        </p:spPr>
        <p:txBody>
          <a:bodyPr>
            <a:normAutofit fontScale="62500" lnSpcReduction="20000"/>
          </a:bodyPr>
          <a:lstStyle/>
          <a:p>
            <a:pPr marL="36576" indent="0">
              <a:buNone/>
            </a:pPr>
            <a:endParaRPr lang="en-US" sz="800" b="1" i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950976" indent="-914400">
              <a:buFont typeface="+mj-lt"/>
              <a:buAutoNum type="arabicPeriod"/>
            </a:pPr>
            <a:r>
              <a:rPr lang="en-US" sz="46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PERCEPTION </a:t>
            </a:r>
          </a:p>
          <a:p>
            <a:pPr marL="950976" indent="-914400">
              <a:buFont typeface="+mj-lt"/>
              <a:buAutoNum type="arabicPeriod"/>
            </a:pPr>
            <a:r>
              <a:rPr lang="en-US" sz="46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INTERPRETATION </a:t>
            </a:r>
          </a:p>
          <a:p>
            <a:pPr marL="950976" indent="-914400">
              <a:buFont typeface="+mj-lt"/>
              <a:buAutoNum type="arabicPeriod"/>
            </a:pPr>
            <a:r>
              <a:rPr lang="en-US" sz="46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EVALUATION </a:t>
            </a:r>
          </a:p>
          <a:p>
            <a:pPr marL="950976" indent="-914400">
              <a:buFont typeface="+mj-lt"/>
              <a:buAutoNum type="arabicPeriod"/>
            </a:pPr>
            <a:r>
              <a:rPr lang="en-US" sz="46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ACTION</a:t>
            </a:r>
          </a:p>
          <a:p>
            <a:pPr>
              <a:buNone/>
            </a:pPr>
            <a:r>
              <a:rPr lang="en-US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		</a:t>
            </a:r>
          </a:p>
          <a:p>
            <a:pPr>
              <a:buNone/>
            </a:pPr>
            <a:r>
              <a:rPr lang="en-US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en-US" sz="46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Group Think</a:t>
            </a:r>
            <a:r>
              <a:rPr lang="en-US" sz="4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- Agreement without examining alternatives or considering contingency plans</a:t>
            </a:r>
            <a:endParaRPr lang="en-US" sz="4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976246"/>
            <a:ext cx="3505200" cy="25812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848600" cy="1143000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Keys to 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Building Listening Skills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Control external &amp; internal distractions</a:t>
            </a:r>
          </a:p>
          <a:p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Become actively involved</a:t>
            </a:r>
          </a:p>
          <a:p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Separate facts from opinions</a:t>
            </a:r>
          </a:p>
          <a:p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Identify important facts</a:t>
            </a:r>
          </a:p>
          <a:p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Avoid interrupting</a:t>
            </a:r>
          </a:p>
          <a:p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Ask clarifying questions</a:t>
            </a:r>
          </a:p>
          <a:p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Paraphrase to increase understanding</a:t>
            </a:r>
          </a:p>
          <a:p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Capitalize on lag time</a:t>
            </a:r>
          </a:p>
          <a:p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Take notes to ensure retention</a:t>
            </a:r>
          </a:p>
          <a:p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Be aware of gender differences</a:t>
            </a:r>
          </a:p>
          <a:p>
            <a:pPr>
              <a:buNone/>
            </a:pPr>
            <a:endParaRPr lang="en-US" sz="2100" b="1" i="1" u="sng" dirty="0" smtClean="0">
              <a:solidFill>
                <a:srgbClr val="00FFFF"/>
              </a:solidFill>
            </a:endParaRPr>
          </a:p>
          <a:p>
            <a:pPr>
              <a:buNone/>
            </a:pPr>
            <a:r>
              <a:rPr lang="en-US" sz="2100" b="1" i="1" u="sng" dirty="0" smtClean="0">
                <a:solidFill>
                  <a:srgbClr val="00FFFF"/>
                </a:solidFill>
              </a:rPr>
              <a:t>We ignore, forget, disregard or misunderstand 75% of everything we hear!</a:t>
            </a:r>
            <a:endParaRPr lang="en-US" sz="2100" b="1" i="1" u="sng" dirty="0">
              <a:solidFill>
                <a:srgbClr val="00FFFF"/>
              </a:solidFill>
            </a:endParaRPr>
          </a:p>
        </p:txBody>
      </p:sp>
      <p:pic>
        <p:nvPicPr>
          <p:cNvPr id="6" name="Picture 5" descr="listen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68415" y="1905000"/>
            <a:ext cx="2013585" cy="2133600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630362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6 STEP PROCEDURE FOR </a:t>
            </a:r>
            <a:b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DEALING WITH CONFLICT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55837"/>
            <a:ext cx="8153400" cy="4144963"/>
          </a:xfrm>
        </p:spPr>
        <p:txBody>
          <a:bodyPr>
            <a:normAutofit fontScale="77500" lnSpcReduction="20000"/>
          </a:bodyPr>
          <a:lstStyle/>
          <a:p>
            <a:r>
              <a:rPr lang="en-US" sz="4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Listen</a:t>
            </a:r>
          </a:p>
          <a:p>
            <a:r>
              <a:rPr lang="en-US" sz="4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Understand other’s point of view</a:t>
            </a:r>
          </a:p>
          <a:p>
            <a:r>
              <a:rPr lang="en-US" sz="4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Show concern for relationship</a:t>
            </a:r>
          </a:p>
          <a:p>
            <a:r>
              <a:rPr lang="en-US" sz="4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Look for common ground</a:t>
            </a:r>
          </a:p>
          <a:p>
            <a:r>
              <a:rPr lang="en-US" sz="4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Invent problem-solving options</a:t>
            </a:r>
          </a:p>
          <a:p>
            <a:r>
              <a:rPr lang="en-US" sz="4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Reach a fair agreement </a:t>
            </a:r>
          </a:p>
          <a:p>
            <a:pPr>
              <a:buNone/>
            </a:pPr>
            <a:r>
              <a:rPr lang="en-US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	</a:t>
            </a:r>
            <a:endParaRPr lang="en-US" sz="4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66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1143000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POSITIVE &amp; NEGATIVE GROUP BEHAVIOR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1054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2000" b="1" dirty="0" smtClean="0"/>
              <a:t>          </a:t>
            </a:r>
            <a:r>
              <a:rPr lang="en-US" sz="2000" b="1" dirty="0" smtClean="0">
                <a:solidFill>
                  <a:srgbClr val="00FFFF"/>
                </a:solidFill>
              </a:rPr>
              <a:t> </a:t>
            </a:r>
            <a:r>
              <a:rPr lang="en-US" sz="2000" b="1" u="sng" dirty="0" smtClean="0">
                <a:solidFill>
                  <a:srgbClr val="00FFFF"/>
                </a:solidFill>
              </a:rPr>
              <a:t>POSTIVE</a:t>
            </a:r>
            <a:r>
              <a:rPr lang="en-US" sz="2000" b="1" dirty="0"/>
              <a:t>				</a:t>
            </a:r>
            <a:r>
              <a:rPr lang="en-US" sz="2000" b="1" dirty="0" smtClean="0">
                <a:solidFill>
                  <a:srgbClr val="92D050"/>
                </a:solidFill>
              </a:rPr>
              <a:t>     </a:t>
            </a:r>
            <a:r>
              <a:rPr lang="en-US" sz="2000" b="1" u="sng" dirty="0">
                <a:solidFill>
                  <a:srgbClr val="92D050"/>
                </a:solidFill>
              </a:rPr>
              <a:t>NEGATIVE</a:t>
            </a:r>
            <a:endParaRPr lang="en-US" sz="2000" dirty="0">
              <a:solidFill>
                <a:srgbClr val="92D050"/>
              </a:solidFill>
            </a:endParaRPr>
          </a:p>
          <a:p>
            <a:pPr marL="36576" indent="0">
              <a:buNone/>
            </a:pPr>
            <a:r>
              <a:rPr lang="en-US" sz="1600" b="1" dirty="0"/>
              <a:t>Setting rules and abiding by them	    	</a:t>
            </a:r>
            <a:r>
              <a:rPr lang="en-US" sz="1600" b="1" dirty="0" smtClean="0"/>
              <a:t>Blocking </a:t>
            </a:r>
            <a:r>
              <a:rPr lang="en-US" sz="1600" b="1" dirty="0"/>
              <a:t>ideas/suggestions of others</a:t>
            </a:r>
            <a:endParaRPr lang="en-US" sz="1600" dirty="0"/>
          </a:p>
          <a:p>
            <a:pPr marL="36576" indent="0">
              <a:buNone/>
            </a:pPr>
            <a:r>
              <a:rPr lang="en-US" sz="1600" b="1" dirty="0"/>
              <a:t>Analyzing tasks &amp; defining problems		</a:t>
            </a:r>
            <a:r>
              <a:rPr lang="en-US" sz="1600" b="1" dirty="0" smtClean="0"/>
              <a:t>Insulting </a:t>
            </a:r>
            <a:r>
              <a:rPr lang="en-US" sz="1600" b="1" dirty="0"/>
              <a:t>and criticizing others</a:t>
            </a:r>
            <a:endParaRPr lang="en-US" sz="1600" dirty="0"/>
          </a:p>
          <a:p>
            <a:pPr marL="36576" indent="0">
              <a:buNone/>
            </a:pPr>
            <a:r>
              <a:rPr lang="en-US" sz="1600" b="1" dirty="0"/>
              <a:t>Contribute info and ideas			</a:t>
            </a:r>
            <a:r>
              <a:rPr lang="en-US" sz="1600" b="1" dirty="0" smtClean="0"/>
              <a:t>Wasting </a:t>
            </a:r>
            <a:r>
              <a:rPr lang="en-US" sz="1600" b="1" dirty="0"/>
              <a:t>the group’s time</a:t>
            </a:r>
            <a:endParaRPr lang="en-US" sz="1600" dirty="0"/>
          </a:p>
          <a:p>
            <a:pPr marL="36576" indent="0">
              <a:buNone/>
            </a:pPr>
            <a:r>
              <a:rPr lang="en-US" sz="1600" b="1" dirty="0"/>
              <a:t>Showing interest by listening actively	</a:t>
            </a:r>
            <a:r>
              <a:rPr lang="en-US" sz="1600" b="1" dirty="0" smtClean="0"/>
              <a:t>Making </a:t>
            </a:r>
            <a:r>
              <a:rPr lang="en-US" sz="1600" b="1" dirty="0"/>
              <a:t>inappropriate jokes/comments</a:t>
            </a:r>
            <a:endParaRPr lang="en-US" sz="1600" dirty="0"/>
          </a:p>
          <a:p>
            <a:pPr marL="36576" indent="0">
              <a:buNone/>
            </a:pPr>
            <a:r>
              <a:rPr lang="en-US" sz="1600" b="1" dirty="0"/>
              <a:t>Encouraging members to participate		</a:t>
            </a:r>
            <a:r>
              <a:rPr lang="en-US" sz="1600" b="1" dirty="0" smtClean="0"/>
              <a:t>Failing </a:t>
            </a:r>
            <a:r>
              <a:rPr lang="en-US" sz="1600" b="1" dirty="0"/>
              <a:t>to stay on task</a:t>
            </a:r>
            <a:endParaRPr lang="en-US" sz="1600" dirty="0"/>
          </a:p>
          <a:p>
            <a:pPr marL="36576" indent="0">
              <a:buNone/>
            </a:pPr>
            <a:r>
              <a:rPr lang="en-US" sz="1600" b="1" dirty="0"/>
              <a:t>Synthesizing points of agreement		</a:t>
            </a:r>
            <a:r>
              <a:rPr lang="en-US" sz="1600" b="1" dirty="0" smtClean="0"/>
              <a:t>Withdrawing</a:t>
            </a:r>
            <a:r>
              <a:rPr lang="en-US" sz="1600" b="1" dirty="0"/>
              <a:t>, failing to participate</a:t>
            </a:r>
            <a:endParaRPr lang="en-US" sz="1600" dirty="0"/>
          </a:p>
          <a:p>
            <a:pPr marL="36576" indent="0">
              <a:buNone/>
            </a:pPr>
            <a:r>
              <a:rPr lang="en-US" sz="1400" dirty="0"/>
              <a:t> </a:t>
            </a:r>
          </a:p>
          <a:p>
            <a:pPr marL="36576" indent="0">
              <a:buNone/>
            </a:pPr>
            <a:endParaRPr lang="en-US" sz="2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295400" y="3886200"/>
            <a:ext cx="640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1" y="3956600"/>
            <a:ext cx="4855968" cy="2520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REACHING GROUP DECISIONS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MAJORITY</a:t>
            </a:r>
          </a:p>
          <a:p>
            <a:r>
              <a:rPr lang="en-US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CONSENSUS</a:t>
            </a:r>
          </a:p>
          <a:p>
            <a:r>
              <a:rPr lang="en-US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MINORITY</a:t>
            </a:r>
          </a:p>
          <a:p>
            <a:r>
              <a:rPr lang="en-US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AVERAGING</a:t>
            </a:r>
          </a:p>
          <a:p>
            <a:r>
              <a:rPr lang="en-US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AUTHORITY RULE </a:t>
            </a:r>
            <a:r>
              <a:rPr lang="en-US" sz="3600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W</a:t>
            </a:r>
            <a:r>
              <a:rPr lang="en-US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DISCUSSION</a:t>
            </a:r>
            <a:endParaRPr lang="en-US" sz="36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4" descr="business decis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1676400"/>
            <a:ext cx="3352800" cy="247269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295400" y="4876800"/>
            <a:ext cx="640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45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A6489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CHARACTERISTICS OF  SUCCESSFUL TEAMS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A6489B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7848600" cy="4525963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Size &amp; Diverse makeup</a:t>
            </a:r>
          </a:p>
          <a:p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Agreement on purpose</a:t>
            </a:r>
          </a:p>
          <a:p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Agreement on procedures</a:t>
            </a:r>
          </a:p>
          <a:p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Ability to confront conflict</a:t>
            </a:r>
          </a:p>
          <a:p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Use of Good Communication</a:t>
            </a:r>
          </a:p>
          <a:p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Ability to Collaborate rather than compete</a:t>
            </a:r>
          </a:p>
          <a:p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Acceptance of Ethical Responsibilities</a:t>
            </a:r>
          </a:p>
          <a:p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Shared Leadership</a:t>
            </a:r>
            <a:endParaRPr lang="en-US" sz="28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Content Placeholder 6" descr="TEAM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15000" y="1752600"/>
            <a:ext cx="2971800" cy="2113917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899BF3"/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FUNCTIONS OF NONVERBAL COMMUNICATION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Complement and illustrate</a:t>
            </a:r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Reinforce and accentuate</a:t>
            </a:r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Replace and substitute</a:t>
            </a:r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Control and regulate</a:t>
            </a:r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Contradict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		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		</a:t>
            </a:r>
            <a:r>
              <a:rPr lang="en-US" sz="2200" b="1" dirty="0" smtClean="0">
                <a:solidFill>
                  <a:srgbClr val="00FFFF"/>
                </a:solidFill>
              </a:rPr>
              <a:t>7% Words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00FFFF"/>
                </a:solidFill>
              </a:rPr>
              <a:t>			38% Tone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00FFFF"/>
                </a:solidFill>
              </a:rPr>
              <a:t>			55% Body Language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			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39624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non verbal communic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1752600"/>
            <a:ext cx="3060383" cy="4114800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90600"/>
          </a:xfr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PROFESSIONALISM/ETIQUETTE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830763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Use polite words</a:t>
            </a:r>
          </a:p>
          <a:p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Express sincere appreciation and praise</a:t>
            </a:r>
          </a:p>
          <a:p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 selective in sharing personal info</a:t>
            </a:r>
          </a:p>
          <a:p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Don’t put people down</a:t>
            </a:r>
          </a:p>
          <a:p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Respect coworkers’ space</a:t>
            </a:r>
          </a:p>
          <a:p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Rise above others’ rudeness</a:t>
            </a:r>
          </a:p>
          <a:p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Be considerate when sharing space/equip.</a:t>
            </a:r>
          </a:p>
          <a:p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Choose the high road in conflict</a:t>
            </a:r>
          </a:p>
          <a:p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Disagree agreeably</a:t>
            </a:r>
            <a:endParaRPr lang="en-US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1871</TotalTime>
  <Words>206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Franklin Gothic Book</vt:lpstr>
      <vt:lpstr>Wingdings 2</vt:lpstr>
      <vt:lpstr>Technic</vt:lpstr>
      <vt:lpstr>Communication Skills Listening     </vt:lpstr>
      <vt:lpstr>     4 STAGES OF LISTENING</vt:lpstr>
      <vt:lpstr>10 Keys to  Building Listening Skills</vt:lpstr>
      <vt:lpstr>     6 STEP PROCEDURE FOR       DEALING WITH CONFLICT</vt:lpstr>
      <vt:lpstr>POSITIVE &amp; NEGATIVE GROUP BEHAVIOR</vt:lpstr>
      <vt:lpstr>REACHING GROUP DECISIONS</vt:lpstr>
      <vt:lpstr>CHARACTERISTICS OF  SUCCESSFUL TEAMS</vt:lpstr>
      <vt:lpstr>FUNCTIONS OF NONVERBAL COMMUNICATION</vt:lpstr>
      <vt:lpstr>PROFESSIONALISM/ETIQUETTE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communication</dc:title>
  <dc:creator>Gene Brack</dc:creator>
  <cp:lastModifiedBy>For Sale</cp:lastModifiedBy>
  <cp:revision>172</cp:revision>
  <dcterms:created xsi:type="dcterms:W3CDTF">2010-07-20T13:55:55Z</dcterms:created>
  <dcterms:modified xsi:type="dcterms:W3CDTF">2017-09-11T20:32:27Z</dcterms:modified>
</cp:coreProperties>
</file>