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6" r:id="rId3"/>
    <p:sldId id="322" r:id="rId4"/>
    <p:sldId id="321" r:id="rId5"/>
    <p:sldId id="277" r:id="rId6"/>
    <p:sldId id="281" r:id="rId7"/>
    <p:sldId id="282" r:id="rId8"/>
    <p:sldId id="283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D6111"/>
    <a:srgbClr val="FF6600"/>
    <a:srgbClr val="D33B0B"/>
    <a:srgbClr val="D73003"/>
    <a:srgbClr val="52ADF8"/>
    <a:srgbClr val="532113"/>
    <a:srgbClr val="899BF3"/>
    <a:srgbClr val="A6489B"/>
    <a:srgbClr val="78C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9" autoAdjust="0"/>
    <p:restoredTop sz="94660"/>
  </p:normalViewPr>
  <p:slideViewPr>
    <p:cSldViewPr>
      <p:cViewPr varScale="1">
        <p:scale>
          <a:sx n="69" d="100"/>
          <a:sy n="69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C3638-A4A7-4E31-BB2E-1D3FABF230F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B6ECC-B629-4A39-8DDB-81961BAF73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78E839-0516-472D-BD07-23D358577282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181536" cy="23012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Communication Skills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Team / Group Dynamics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1371600"/>
            <a:ext cx="6480048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CS Lecture 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bg1"/>
                </a:solidFill>
              </a:rPr>
              <a:t>LEGAL &amp; ETHICAL RESPONSIBILITIES</a:t>
            </a:r>
            <a:endParaRPr lang="en-US" sz="4800" b="1" u="sng" dirty="0">
              <a:solidFill>
                <a:schemeClr val="bg1"/>
              </a:solidFill>
            </a:endParaRPr>
          </a:p>
        </p:txBody>
      </p:sp>
      <p:pic>
        <p:nvPicPr>
          <p:cNvPr id="46082" name="Picture 2" descr="http://ts4.mm.bing.net/images/thumbnail.aspx?q=187928152871&amp;id=e8d50487890ddc3d65fecf42986774b5&amp;url=http%3a%2f%2fulife.vpul.upenn.edu%2fcareerservices%2fblog%2fwp-content%2fuploads%2f2009%2f12%2f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29705"/>
            <a:ext cx="3429000" cy="257175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562600" cy="4221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INVESTMENT INFORMATION</a:t>
            </a:r>
          </a:p>
          <a:p>
            <a:r>
              <a:rPr lang="en-US" b="1" dirty="0" smtClean="0"/>
              <a:t>SAFETY INFORMATION</a:t>
            </a:r>
          </a:p>
          <a:p>
            <a:r>
              <a:rPr lang="en-US" b="1" dirty="0" smtClean="0"/>
              <a:t>MARKETING INFORMATION</a:t>
            </a:r>
          </a:p>
          <a:p>
            <a:r>
              <a:rPr lang="en-US" b="1" dirty="0" smtClean="0"/>
              <a:t>HUMAN RESOURCES INFORMATION</a:t>
            </a:r>
          </a:p>
          <a:p>
            <a:r>
              <a:rPr lang="en-US" b="1" dirty="0" smtClean="0"/>
              <a:t>COPYRIGHT INFORMATION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POSITIVE GROUP BEHAVIOR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b="1" dirty="0" smtClean="0"/>
              <a:t>          </a:t>
            </a:r>
            <a:r>
              <a:rPr lang="en-US" sz="2000" b="1" dirty="0" smtClean="0">
                <a:solidFill>
                  <a:srgbClr val="00FFFF"/>
                </a:solidFill>
              </a:rPr>
              <a:t> </a:t>
            </a:r>
            <a:r>
              <a:rPr lang="en-US" sz="2000" b="1" u="sng" dirty="0" smtClean="0">
                <a:solidFill>
                  <a:srgbClr val="00FFFF"/>
                </a:solidFill>
              </a:rPr>
              <a:t>POSTIVE</a:t>
            </a:r>
            <a:r>
              <a:rPr lang="en-US" sz="2000" b="1" dirty="0"/>
              <a:t>				</a:t>
            </a:r>
            <a:r>
              <a:rPr lang="en-US" sz="2000" b="1" dirty="0" smtClean="0">
                <a:solidFill>
                  <a:srgbClr val="92D050"/>
                </a:solidFill>
              </a:rPr>
              <a:t>   </a:t>
            </a:r>
            <a:endParaRPr lang="en-US" sz="2000" dirty="0" smtClean="0">
              <a:solidFill>
                <a:srgbClr val="92D05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800" b="1" dirty="0" smtClean="0"/>
              <a:t>Setting rules and abiding by them	    	</a:t>
            </a:r>
            <a:endParaRPr lang="en-US" sz="1800" dirty="0" smtClean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Analyzing </a:t>
            </a:r>
            <a:r>
              <a:rPr lang="en-US" sz="1800" b="1" dirty="0"/>
              <a:t>tasks &amp; defining problems		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/>
              <a:t>Contribute info and ideas			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/>
              <a:t>Showing interest by listening actively	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/>
              <a:t>Encouraging members to participate		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/>
              <a:t>Synthesizing points of agreement</a:t>
            </a:r>
            <a:r>
              <a:rPr lang="en-US" sz="1600" b="1" dirty="0"/>
              <a:t>		</a:t>
            </a:r>
            <a:endParaRPr lang="en-US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31" y="2286000"/>
            <a:ext cx="3408169" cy="252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NEGATIVE GROUP BEHAVIOR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b="1" dirty="0" smtClean="0"/>
              <a:t>          </a:t>
            </a:r>
            <a:r>
              <a:rPr lang="en-US" sz="2000" b="1" dirty="0" smtClean="0">
                <a:solidFill>
                  <a:srgbClr val="00FFFF"/>
                </a:solidFill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</a:rPr>
              <a:t>NEGATIVE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800" b="1" dirty="0" smtClean="0"/>
              <a:t>Blocking </a:t>
            </a:r>
            <a:r>
              <a:rPr lang="en-US" sz="1800" b="1" dirty="0"/>
              <a:t>ideas/suggestions of others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Insulting </a:t>
            </a:r>
            <a:r>
              <a:rPr lang="en-US" sz="1800" b="1" dirty="0"/>
              <a:t>and criticizing others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Wasting </a:t>
            </a:r>
            <a:r>
              <a:rPr lang="en-US" sz="1800" b="1" dirty="0"/>
              <a:t>the group’s time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Making </a:t>
            </a:r>
            <a:r>
              <a:rPr lang="en-US" sz="1800" b="1" dirty="0"/>
              <a:t>inappropriate jokes/comments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Failing </a:t>
            </a:r>
            <a:r>
              <a:rPr lang="en-US" sz="1800" b="1" dirty="0"/>
              <a:t>to stay on task</a:t>
            </a:r>
            <a:endParaRPr lang="en-US" sz="1800" dirty="0"/>
          </a:p>
          <a:p>
            <a:pPr>
              <a:lnSpc>
                <a:spcPct val="200000"/>
              </a:lnSpc>
            </a:pPr>
            <a:r>
              <a:rPr lang="en-US" sz="1800" b="1" dirty="0" smtClean="0"/>
              <a:t>Withdrawing</a:t>
            </a:r>
            <a:r>
              <a:rPr lang="en-US" sz="1800" b="1" dirty="0"/>
              <a:t>, failing to participate</a:t>
            </a:r>
            <a:endParaRPr lang="en-US" sz="1800" dirty="0"/>
          </a:p>
          <a:p>
            <a:pPr marL="36576" indent="0">
              <a:buNone/>
            </a:pPr>
            <a:r>
              <a:rPr lang="en-US" sz="1400" dirty="0"/>
              <a:t> </a:t>
            </a:r>
          </a:p>
          <a:p>
            <a:pPr marL="36576" indent="0">
              <a:buNone/>
            </a:pPr>
            <a:endParaRPr lang="en-US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0"/>
            <a:ext cx="3408169" cy="25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6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REACHING GROUP DECISIONS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MAJORITY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CONSENSUS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MINORITY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AVERAGING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AUTHORITY RULE </a:t>
            </a:r>
            <a:r>
              <a:rPr lang="en-US" sz="2800" b="1" u="sng" dirty="0" smtClean="0"/>
              <a:t>W</a:t>
            </a:r>
            <a:r>
              <a:rPr lang="en-US" sz="2800" b="1" dirty="0" smtClean="0"/>
              <a:t> DISCUSSION</a:t>
            </a:r>
            <a:endParaRPr lang="en-US" sz="2800" b="1" dirty="0"/>
          </a:p>
        </p:txBody>
      </p:sp>
      <p:pic>
        <p:nvPicPr>
          <p:cNvPr id="5" name="Picture 4" descr="business decis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3352800" cy="247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676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CHARACTERISTICS OF  SUCCESSFUL TEAMS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51037"/>
            <a:ext cx="7848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Size &amp; Diverse makeup</a:t>
            </a:r>
          </a:p>
          <a:p>
            <a:r>
              <a:rPr lang="en-US" sz="2800" b="1" dirty="0" smtClean="0"/>
              <a:t>Agreement on purpose</a:t>
            </a:r>
          </a:p>
          <a:p>
            <a:r>
              <a:rPr lang="en-US" sz="2800" b="1" dirty="0"/>
              <a:t>Shared Leadership</a:t>
            </a:r>
          </a:p>
          <a:p>
            <a:r>
              <a:rPr lang="en-US" sz="2800" b="1" dirty="0" smtClean="0"/>
              <a:t>Agreement on procedures</a:t>
            </a:r>
          </a:p>
          <a:p>
            <a:r>
              <a:rPr lang="en-US" sz="2800" b="1" dirty="0" smtClean="0"/>
              <a:t>Ability to confront conflict</a:t>
            </a:r>
          </a:p>
          <a:p>
            <a:r>
              <a:rPr lang="en-US" sz="2800" b="1" dirty="0" smtClean="0"/>
              <a:t>Use of Good Communication</a:t>
            </a:r>
          </a:p>
          <a:p>
            <a:r>
              <a:rPr lang="en-US" sz="2800" b="1" dirty="0" smtClean="0"/>
              <a:t>Ability to Collaborate rather than compete</a:t>
            </a:r>
          </a:p>
          <a:p>
            <a:r>
              <a:rPr lang="en-US" sz="2800" b="1" dirty="0" smtClean="0"/>
              <a:t>Acceptance of Ethical Responsibilities</a:t>
            </a:r>
          </a:p>
        </p:txBody>
      </p:sp>
      <p:pic>
        <p:nvPicPr>
          <p:cNvPr id="7" name="Content Placeholder 6" descr="TEA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2077083"/>
            <a:ext cx="2971800" cy="211391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FUNCTIONS OF NONVERBAL COMMUNICATION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Complement and illustrate</a:t>
            </a:r>
          </a:p>
          <a:p>
            <a:r>
              <a:rPr lang="en-US" b="1" dirty="0" smtClean="0"/>
              <a:t>Reinforce and accentuate</a:t>
            </a:r>
          </a:p>
          <a:p>
            <a:r>
              <a:rPr lang="en-US" b="1" dirty="0" smtClean="0"/>
              <a:t>Replace and substitute</a:t>
            </a:r>
          </a:p>
          <a:p>
            <a:r>
              <a:rPr lang="en-US" b="1" dirty="0" smtClean="0"/>
              <a:t>Control and regulate</a:t>
            </a:r>
          </a:p>
          <a:p>
            <a:r>
              <a:rPr lang="en-US" b="1" dirty="0" smtClean="0"/>
              <a:t>Contradict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  <a:r>
              <a:rPr lang="en-US" sz="2200" b="1" dirty="0" smtClean="0">
                <a:solidFill>
                  <a:srgbClr val="00FFFF"/>
                </a:solidFill>
              </a:rPr>
              <a:t>7% Words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FFFF"/>
                </a:solidFill>
              </a:rPr>
              <a:t>			38% Tone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FFFF"/>
                </a:solidFill>
              </a:rPr>
              <a:t>			55% Body Language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1148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non verbal communi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752600"/>
            <a:ext cx="3060383" cy="41148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FORMS OF NONVERBAL COMMUNICATION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EYE CONTACT</a:t>
            </a:r>
          </a:p>
          <a:p>
            <a:r>
              <a:rPr lang="en-US" sz="2800" b="1" dirty="0" smtClean="0"/>
              <a:t>FACIAL EXPRESSION</a:t>
            </a:r>
          </a:p>
          <a:p>
            <a:r>
              <a:rPr lang="en-US" sz="2800" b="1" dirty="0" smtClean="0"/>
              <a:t>POSTURE AND GESTURES</a:t>
            </a:r>
          </a:p>
          <a:p>
            <a:r>
              <a:rPr lang="en-US" sz="2800" b="1" dirty="0" smtClean="0"/>
              <a:t>TIME</a:t>
            </a:r>
          </a:p>
          <a:p>
            <a:r>
              <a:rPr lang="en-US" sz="2800" b="1" dirty="0" smtClean="0"/>
              <a:t>SPACE</a:t>
            </a:r>
          </a:p>
          <a:p>
            <a:r>
              <a:rPr lang="en-US" sz="2800" b="1" dirty="0" smtClean="0"/>
              <a:t>TERRITORY</a:t>
            </a:r>
          </a:p>
          <a:p>
            <a:r>
              <a:rPr lang="en-US" sz="2800" b="1" dirty="0" smtClean="0"/>
              <a:t>APPEARANCE OF BUSINESS DOCUMENTS</a:t>
            </a:r>
          </a:p>
          <a:p>
            <a:r>
              <a:rPr lang="en-US" sz="2800" b="1" dirty="0" smtClean="0"/>
              <a:t>APPEARANCE OF PEOPLE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9906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PROFESSIONALISM/ETIQUETTE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Use polite words</a:t>
            </a:r>
          </a:p>
          <a:p>
            <a:r>
              <a:rPr lang="en-US" sz="3200" b="1" dirty="0" smtClean="0"/>
              <a:t>Express sincere appreciation and praise</a:t>
            </a:r>
          </a:p>
          <a:p>
            <a:r>
              <a:rPr lang="en-US" sz="3200" b="1" dirty="0" smtClean="0"/>
              <a:t>Be selective in sharing personal info</a:t>
            </a:r>
          </a:p>
          <a:p>
            <a:r>
              <a:rPr lang="en-US" sz="3200" b="1" dirty="0" smtClean="0"/>
              <a:t>Don’t put people down</a:t>
            </a:r>
          </a:p>
          <a:p>
            <a:r>
              <a:rPr lang="en-US" sz="3200" b="1" dirty="0" smtClean="0"/>
              <a:t>Respect coworkers’ space</a:t>
            </a:r>
          </a:p>
          <a:p>
            <a:r>
              <a:rPr lang="en-US" sz="3200" b="1" dirty="0" smtClean="0"/>
              <a:t>Rise above others’ rudeness</a:t>
            </a:r>
          </a:p>
          <a:p>
            <a:r>
              <a:rPr lang="en-US" sz="3200" b="1" dirty="0" smtClean="0"/>
              <a:t>Be considerate when sharing space/equip.</a:t>
            </a:r>
          </a:p>
          <a:p>
            <a:r>
              <a:rPr lang="en-US" sz="3200" b="1" dirty="0" smtClean="0"/>
              <a:t>Choose the high road in conflict</a:t>
            </a:r>
          </a:p>
          <a:p>
            <a:r>
              <a:rPr lang="en-US" sz="3200" b="1" dirty="0" smtClean="0"/>
              <a:t>Disagree agreeably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8077200" cy="9445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342900" indent="-342900"/>
            <a:r>
              <a:rPr lang="en-US" sz="4900" b="1" i="1" u="sng" dirty="0" smtClean="0">
                <a:solidFill>
                  <a:srgbClr val="FF6600"/>
                </a:solidFill>
              </a:rPr>
              <a:t/>
            </a:r>
            <a:br>
              <a:rPr lang="en-US" sz="4900" b="1" i="1" u="sng" dirty="0" smtClean="0">
                <a:solidFill>
                  <a:srgbClr val="FF6600"/>
                </a:solidFill>
              </a:rPr>
            </a:b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ADAPTING TONE:            </a:t>
            </a:r>
            <a:r>
              <a:rPr lang="en-US" sz="2000" b="1" i="1" dirty="0" smtClean="0">
                <a:solidFill>
                  <a:srgbClr val="002060"/>
                </a:solidFill>
              </a:rPr>
              <a:t>Figure 4.5</a:t>
            </a:r>
            <a:r>
              <a:rPr lang="en-US" sz="3100" b="1" u="sng" dirty="0" smtClean="0">
                <a:solidFill>
                  <a:srgbClr val="FF6600"/>
                </a:solidFill>
              </a:rPr>
              <a:t/>
            </a:r>
            <a:br>
              <a:rPr lang="en-US" sz="3100" b="1" u="sng" dirty="0" smtClean="0">
                <a:solidFill>
                  <a:srgbClr val="FF6600"/>
                </a:solidFill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382000" cy="553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SPOTLIGHT AUDIENCE BENEFITS    “empathy”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CULTIVATE “YOU” VIEW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 BIAS-FREE LANGUAGE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CONVERSATIONAL &amp; PROFESSIONAL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EXPRESS YOURSELF POSITIVELY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COURTEOUS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SIMPLIFY YOUR LANGUAGE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 PRECISE, VIGOROUS WORDS</a:t>
            </a:r>
          </a:p>
          <a:p>
            <a:pPr marL="342900" indent="-342900">
              <a:lnSpc>
                <a:spcPct val="200000"/>
              </a:lnSpc>
            </a:pP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1907</TotalTime>
  <Words>212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Wingdings 2</vt:lpstr>
      <vt:lpstr>Technic</vt:lpstr>
      <vt:lpstr>Communication Skills Team / Group Dynamics</vt:lpstr>
      <vt:lpstr>POSITIVE GROUP BEHAVIOR</vt:lpstr>
      <vt:lpstr>NEGATIVE GROUP BEHAVIOR</vt:lpstr>
      <vt:lpstr>REACHING GROUP DECISIONS</vt:lpstr>
      <vt:lpstr>CHARACTERISTICS OF  SUCCESSFUL TEAMS</vt:lpstr>
      <vt:lpstr>FUNCTIONS OF NONVERBAL COMMUNICATION</vt:lpstr>
      <vt:lpstr>8 FORMS OF NONVERBAL COMMUNICATION</vt:lpstr>
      <vt:lpstr>PROFESSIONALISM/ETIQUETTE</vt:lpstr>
      <vt:lpstr> ADAPTING TONE:            Figure 4.5 </vt:lpstr>
      <vt:lpstr>LEGAL &amp; ETHICAL 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Gene Brack</dc:creator>
  <cp:lastModifiedBy>For Sale</cp:lastModifiedBy>
  <cp:revision>178</cp:revision>
  <dcterms:created xsi:type="dcterms:W3CDTF">2010-07-20T13:55:55Z</dcterms:created>
  <dcterms:modified xsi:type="dcterms:W3CDTF">2017-09-07T22:08:57Z</dcterms:modified>
</cp:coreProperties>
</file>