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8"/>
  </p:notesMasterIdLst>
  <p:sldIdLst>
    <p:sldId id="256" r:id="rId2"/>
    <p:sldId id="262" r:id="rId3"/>
    <p:sldId id="258" r:id="rId4"/>
    <p:sldId id="259" r:id="rId5"/>
    <p:sldId id="257" r:id="rId6"/>
    <p:sldId id="261" r:id="rId7"/>
    <p:sldId id="263" r:id="rId8"/>
    <p:sldId id="322" r:id="rId9"/>
    <p:sldId id="260" r:id="rId10"/>
    <p:sldId id="314" r:id="rId11"/>
    <p:sldId id="264" r:id="rId12"/>
    <p:sldId id="265" r:id="rId13"/>
    <p:sldId id="316" r:id="rId14"/>
    <p:sldId id="318" r:id="rId15"/>
    <p:sldId id="317" r:id="rId16"/>
    <p:sldId id="269" r:id="rId17"/>
    <p:sldId id="315" r:id="rId18"/>
    <p:sldId id="266" r:id="rId19"/>
    <p:sldId id="267" r:id="rId20"/>
    <p:sldId id="268" r:id="rId21"/>
    <p:sldId id="310" r:id="rId22"/>
    <p:sldId id="304" r:id="rId23"/>
    <p:sldId id="305" r:id="rId24"/>
    <p:sldId id="273" r:id="rId25"/>
    <p:sldId id="274" r:id="rId26"/>
    <p:sldId id="306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73003"/>
    <a:srgbClr val="00FFFF"/>
    <a:srgbClr val="8D6111"/>
    <a:srgbClr val="FF6600"/>
    <a:srgbClr val="D33B0B"/>
    <a:srgbClr val="52ADF8"/>
    <a:srgbClr val="532113"/>
    <a:srgbClr val="899BF3"/>
    <a:srgbClr val="A6489B"/>
    <a:srgbClr val="78C9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176" autoAdjust="0"/>
    <p:restoredTop sz="94660"/>
  </p:normalViewPr>
  <p:slideViewPr>
    <p:cSldViewPr>
      <p:cViewPr varScale="1">
        <p:scale>
          <a:sx n="69" d="100"/>
          <a:sy n="69" d="100"/>
        </p:scale>
        <p:origin x="98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8.2000000000000011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E09-4A36-9C2C-A0EB50E8F7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0.38776</cdr:x>
      <cdr:y>0.0685</cdr:y>
    </cdr:from>
    <cdr:to>
      <cdr:x>0.64286</cdr:x>
      <cdr:y>0.20549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895600" y="304809"/>
          <a:ext cx="1904985" cy="6095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2800" b="1" u="sng" dirty="0" smtClean="0">
              <a:solidFill>
                <a:schemeClr val="tx1"/>
              </a:solidFill>
            </a:rPr>
            <a:t>SENDER</a:t>
          </a:r>
          <a:endParaRPr lang="en-US" sz="2800" b="1" u="sng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0.66327</cdr:x>
      <cdr:y>0.23974</cdr:y>
    </cdr:from>
    <cdr:to>
      <cdr:x>0.89796</cdr:x>
      <cdr:y>0.37674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953000" y="1066800"/>
          <a:ext cx="1752600" cy="609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2800" b="1" u="sng" dirty="0">
              <a:solidFill>
                <a:schemeClr val="tx1"/>
              </a:solidFill>
            </a:rPr>
            <a:t>IDEA</a:t>
          </a:r>
        </a:p>
      </cdr:txBody>
    </cdr:sp>
  </cdr:relSizeAnchor>
  <cdr:relSizeAnchor xmlns:cdr="http://schemas.openxmlformats.org/drawingml/2006/chartDrawing">
    <cdr:from>
      <cdr:x>0.65306</cdr:x>
      <cdr:y>0.53086</cdr:y>
    </cdr:from>
    <cdr:to>
      <cdr:x>0.91836</cdr:x>
      <cdr:y>0.66786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876800" y="2362201"/>
          <a:ext cx="1981154" cy="6096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2800" b="1" u="sng" dirty="0">
              <a:solidFill>
                <a:schemeClr val="tx1"/>
              </a:solidFill>
            </a:rPr>
            <a:t>MESSAGE</a:t>
          </a:r>
        </a:p>
      </cdr:txBody>
    </cdr:sp>
  </cdr:relSizeAnchor>
  <cdr:relSizeAnchor xmlns:cdr="http://schemas.openxmlformats.org/drawingml/2006/chartDrawing">
    <cdr:from>
      <cdr:x>0.40816</cdr:x>
      <cdr:y>0.8391</cdr:y>
    </cdr:from>
    <cdr:to>
      <cdr:x>0.66327</cdr:x>
      <cdr:y>0.9761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3048000" y="3733800"/>
          <a:ext cx="1905000" cy="609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2800" b="1" u="sng" dirty="0">
              <a:solidFill>
                <a:schemeClr val="tx1"/>
              </a:solidFill>
            </a:rPr>
            <a:t>MEDIUM</a:t>
          </a:r>
        </a:p>
      </cdr:txBody>
    </cdr:sp>
  </cdr:relSizeAnchor>
  <cdr:relSizeAnchor xmlns:cdr="http://schemas.openxmlformats.org/drawingml/2006/chartDrawing">
    <cdr:from>
      <cdr:x>0.06122</cdr:x>
      <cdr:y>0.66786</cdr:y>
    </cdr:from>
    <cdr:to>
      <cdr:x>0.35714</cdr:x>
      <cdr:y>0.80485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457200" y="2971819"/>
          <a:ext cx="2209779" cy="6095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2800" b="1" u="sng" dirty="0">
              <a:solidFill>
                <a:schemeClr val="tx1"/>
              </a:solidFill>
            </a:rPr>
            <a:t>RECEIVER</a:t>
          </a:r>
        </a:p>
      </cdr:txBody>
    </cdr:sp>
  </cdr:relSizeAnchor>
  <cdr:relSizeAnchor xmlns:cdr="http://schemas.openxmlformats.org/drawingml/2006/chartDrawing">
    <cdr:from>
      <cdr:x>0.06122</cdr:x>
      <cdr:y>0.29112</cdr:y>
    </cdr:from>
    <cdr:to>
      <cdr:x>0.36735</cdr:x>
      <cdr:y>0.44524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457200" y="1295415"/>
          <a:ext cx="2286023" cy="68579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2800" b="1" u="sng" dirty="0">
              <a:solidFill>
                <a:schemeClr val="tx1"/>
              </a:solidFill>
            </a:rPr>
            <a:t>RESPONSE</a:t>
          </a:r>
        </a:p>
      </cdr:txBody>
    </cdr:sp>
  </cdr:relSizeAnchor>
  <cdr:relSizeAnchor xmlns:cdr="http://schemas.openxmlformats.org/drawingml/2006/chartDrawing">
    <cdr:from>
      <cdr:x>0.61224</cdr:x>
      <cdr:y>0.17125</cdr:y>
    </cdr:from>
    <cdr:to>
      <cdr:x>0.67347</cdr:x>
      <cdr:y>0.25687</cdr:y>
    </cdr:to>
    <cdr:sp macro="" textlink="">
      <cdr:nvSpPr>
        <cdr:cNvPr id="13" name="Straight Arrow Connector 12"/>
        <cdr:cNvSpPr/>
      </cdr:nvSpPr>
      <cdr:spPr>
        <a:xfrm xmlns:a="http://schemas.openxmlformats.org/drawingml/2006/main">
          <a:off x="4572000" y="762000"/>
          <a:ext cx="457200" cy="381000"/>
        </a:xfrm>
        <a:prstGeom xmlns:a="http://schemas.openxmlformats.org/drawingml/2006/main" prst="straightConnector1">
          <a:avLst/>
        </a:prstGeom>
        <a:ln xmlns:a="http://schemas.openxmlformats.org/drawingml/2006/main" w="76200">
          <a:solidFill>
            <a:schemeClr val="tx1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0.63265</cdr:x>
      <cdr:y>0.68498</cdr:y>
    </cdr:from>
    <cdr:to>
      <cdr:x>0.72449</cdr:x>
      <cdr:y>0.85623</cdr:y>
    </cdr:to>
    <cdr:sp macro="" textlink="">
      <cdr:nvSpPr>
        <cdr:cNvPr id="15" name="Straight Arrow Connector 14"/>
        <cdr:cNvSpPr/>
      </cdr:nvSpPr>
      <cdr:spPr>
        <a:xfrm xmlns:a="http://schemas.openxmlformats.org/drawingml/2006/main" rot="5400000">
          <a:off x="4724400" y="3048000"/>
          <a:ext cx="685800" cy="762000"/>
        </a:xfrm>
        <a:prstGeom xmlns:a="http://schemas.openxmlformats.org/drawingml/2006/main" prst="straightConnector1">
          <a:avLst/>
        </a:prstGeom>
        <a:ln xmlns:a="http://schemas.openxmlformats.org/drawingml/2006/main" w="76200">
          <a:solidFill>
            <a:schemeClr val="tx1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0.28571</cdr:x>
      <cdr:y>0.7706</cdr:y>
    </cdr:from>
    <cdr:to>
      <cdr:x>0.38776</cdr:x>
      <cdr:y>0.89047</cdr:y>
    </cdr:to>
    <cdr:sp macro="" textlink="">
      <cdr:nvSpPr>
        <cdr:cNvPr id="17" name="Straight Arrow Connector 16"/>
        <cdr:cNvSpPr/>
      </cdr:nvSpPr>
      <cdr:spPr>
        <a:xfrm xmlns:a="http://schemas.openxmlformats.org/drawingml/2006/main" rot="10800000">
          <a:off x="2133599" y="3429000"/>
          <a:ext cx="762001" cy="533400"/>
        </a:xfrm>
        <a:prstGeom xmlns:a="http://schemas.openxmlformats.org/drawingml/2006/main" prst="straightConnector1">
          <a:avLst/>
        </a:prstGeom>
        <a:ln xmlns:a="http://schemas.openxmlformats.org/drawingml/2006/main" w="76200">
          <a:solidFill>
            <a:schemeClr val="tx1">
              <a:lumMod val="95000"/>
            </a:schemeClr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0.24479</cdr:x>
      <cdr:y>0.44542</cdr:y>
    </cdr:from>
    <cdr:to>
      <cdr:x>0.245</cdr:x>
      <cdr:y>0.65091</cdr:y>
    </cdr:to>
    <cdr:sp macro="" textlink="">
      <cdr:nvSpPr>
        <cdr:cNvPr id="19" name="Straight Arrow Connector 18"/>
        <cdr:cNvSpPr/>
      </cdr:nvSpPr>
      <cdr:spPr>
        <a:xfrm xmlns:a="http://schemas.openxmlformats.org/drawingml/2006/main" rot="5400000" flipH="1" flipV="1">
          <a:off x="1828006" y="1981994"/>
          <a:ext cx="1588" cy="914400"/>
        </a:xfrm>
        <a:prstGeom xmlns:a="http://schemas.openxmlformats.org/drawingml/2006/main" prst="straightConnector1">
          <a:avLst/>
        </a:prstGeom>
        <a:ln xmlns:a="http://schemas.openxmlformats.org/drawingml/2006/main" w="76200">
          <a:solidFill>
            <a:schemeClr val="tx1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0.29592</cdr:x>
      <cdr:y>0.18837</cdr:y>
    </cdr:from>
    <cdr:to>
      <cdr:x>0.38776</cdr:x>
      <cdr:y>0.30824</cdr:y>
    </cdr:to>
    <cdr:sp macro="" textlink="">
      <cdr:nvSpPr>
        <cdr:cNvPr id="21" name="Straight Arrow Connector 20"/>
        <cdr:cNvSpPr/>
      </cdr:nvSpPr>
      <cdr:spPr>
        <a:xfrm xmlns:a="http://schemas.openxmlformats.org/drawingml/2006/main" flipV="1">
          <a:off x="2209800" y="838200"/>
          <a:ext cx="685800" cy="533400"/>
        </a:xfrm>
        <a:prstGeom xmlns:a="http://schemas.openxmlformats.org/drawingml/2006/main" prst="straightConnector1">
          <a:avLst/>
        </a:prstGeom>
        <a:ln xmlns:a="http://schemas.openxmlformats.org/drawingml/2006/main" w="76200">
          <a:solidFill>
            <a:schemeClr val="tx1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0.12245</cdr:x>
      <cdr:y>0.15412</cdr:y>
    </cdr:from>
    <cdr:to>
      <cdr:x>0.29592</cdr:x>
      <cdr:y>0.29937</cdr:y>
    </cdr:to>
    <cdr:sp macro="" textlink="">
      <cdr:nvSpPr>
        <cdr:cNvPr id="22" name="TextBox 9"/>
        <cdr:cNvSpPr txBox="1"/>
      </cdr:nvSpPr>
      <cdr:spPr>
        <a:xfrm xmlns:a="http://schemas.openxmlformats.org/drawingml/2006/main">
          <a:off x="914400" y="685800"/>
          <a:ext cx="1295400" cy="646331"/>
        </a:xfrm>
        <a:prstGeom xmlns:a="http://schemas.openxmlformats.org/drawingml/2006/main" prst="rect">
          <a:avLst/>
        </a:prstGeom>
        <a:noFill xmlns:a="http://schemas.openxmlformats.org/drawingml/2006/main"/>
        <a:scene3d xmlns:a="http://schemas.openxmlformats.org/drawingml/2006/main">
          <a:camera prst="isometricOffAxis1Right"/>
          <a:lightRig rig="threePt" dir="t"/>
        </a:scene3d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ysClr val="window" lastClr="FFFFFF"/>
              </a:solidFill>
              <a:latin typeface="Arial"/>
            </a:defRPr>
          </a:lvl1pPr>
          <a:lvl2pPr marL="457200" algn="l" defTabSz="914400" rtl="0" eaLnBrk="1" latinLnBrk="0" hangingPunct="1">
            <a:defRPr sz="1800" kern="1200">
              <a:solidFill>
                <a:sysClr val="window" lastClr="FFFFFF"/>
              </a:solidFill>
              <a:latin typeface="Arial"/>
            </a:defRPr>
          </a:lvl2pPr>
          <a:lvl3pPr marL="914400" algn="l" defTabSz="914400" rtl="0" eaLnBrk="1" latinLnBrk="0" hangingPunct="1">
            <a:defRPr sz="1800" kern="1200">
              <a:solidFill>
                <a:sysClr val="window" lastClr="FFFFFF"/>
              </a:solidFill>
              <a:latin typeface="Arial"/>
            </a:defRPr>
          </a:lvl3pPr>
          <a:lvl4pPr marL="1371600" algn="l" defTabSz="914400" rtl="0" eaLnBrk="1" latinLnBrk="0" hangingPunct="1">
            <a:defRPr sz="1800" kern="1200">
              <a:solidFill>
                <a:sysClr val="window" lastClr="FFFFFF"/>
              </a:solidFill>
              <a:latin typeface="Arial"/>
            </a:defRPr>
          </a:lvl4pPr>
          <a:lvl5pPr marL="1828800" algn="l" defTabSz="914400" rtl="0" eaLnBrk="1" latinLnBrk="0" hangingPunct="1">
            <a:defRPr sz="1800" kern="1200">
              <a:solidFill>
                <a:sysClr val="window" lastClr="FFFFFF"/>
              </a:solidFill>
              <a:latin typeface="Arial"/>
            </a:defRPr>
          </a:lvl5pPr>
          <a:lvl6pPr marL="2286000" algn="l" defTabSz="914400" rtl="0" eaLnBrk="1" latinLnBrk="0" hangingPunct="1">
            <a:defRPr sz="1800" kern="1200">
              <a:solidFill>
                <a:sysClr val="window" lastClr="FFFFFF"/>
              </a:solidFill>
              <a:latin typeface="Arial"/>
            </a:defRPr>
          </a:lvl6pPr>
          <a:lvl7pPr marL="2743200" algn="l" defTabSz="914400" rtl="0" eaLnBrk="1" latinLnBrk="0" hangingPunct="1">
            <a:defRPr sz="1800" kern="1200">
              <a:solidFill>
                <a:sysClr val="window" lastClr="FFFFFF"/>
              </a:solidFill>
              <a:latin typeface="Arial"/>
            </a:defRPr>
          </a:lvl7pPr>
          <a:lvl8pPr marL="3200400" algn="l" defTabSz="914400" rtl="0" eaLnBrk="1" latinLnBrk="0" hangingPunct="1">
            <a:defRPr sz="1800" kern="1200">
              <a:solidFill>
                <a:sysClr val="window" lastClr="FFFFFF"/>
              </a:solidFill>
              <a:latin typeface="Arial"/>
            </a:defRPr>
          </a:lvl8pPr>
          <a:lvl9pPr marL="3657600" algn="l" defTabSz="914400" rtl="0" eaLnBrk="1" latinLnBrk="0" hangingPunct="1">
            <a:defRPr sz="1800" kern="1200">
              <a:solidFill>
                <a:sysClr val="window" lastClr="FFFFFF"/>
              </a:solidFill>
              <a:latin typeface="Arial"/>
            </a:defRPr>
          </a:lvl9pPr>
        </a:lstStyle>
        <a:p xmlns:a="http://schemas.openxmlformats.org/drawingml/2006/main">
          <a:r>
            <a:rPr lang="en-US" sz="3600" b="1" dirty="0" smtClean="0">
              <a:solidFill>
                <a:srgbClr val="FFC000"/>
              </a:solidFill>
              <a:latin typeface="Chiller" pitchFamily="82" charset="0"/>
            </a:rPr>
            <a:t>NOISE</a:t>
          </a:r>
          <a:endParaRPr lang="en-US" sz="3600" b="1" dirty="0">
            <a:solidFill>
              <a:srgbClr val="FFC000"/>
            </a:solidFill>
            <a:latin typeface="Chiller" pitchFamily="82" charset="0"/>
          </a:endParaRPr>
        </a:p>
      </cdr:txBody>
    </cdr:sp>
  </cdr:relSizeAnchor>
  <cdr:relSizeAnchor xmlns:cdr="http://schemas.openxmlformats.org/drawingml/2006/chartDrawing">
    <cdr:from>
      <cdr:x>0.71429</cdr:x>
      <cdr:y>0.80485</cdr:y>
    </cdr:from>
    <cdr:to>
      <cdr:x>0.88776</cdr:x>
      <cdr:y>0.9501</cdr:y>
    </cdr:to>
    <cdr:sp macro="" textlink="">
      <cdr:nvSpPr>
        <cdr:cNvPr id="23" name="TextBox 9"/>
        <cdr:cNvSpPr txBox="1"/>
      </cdr:nvSpPr>
      <cdr:spPr>
        <a:xfrm xmlns:a="http://schemas.openxmlformats.org/drawingml/2006/main">
          <a:off x="5334000" y="3581400"/>
          <a:ext cx="1295400" cy="646331"/>
        </a:xfrm>
        <a:prstGeom xmlns:a="http://schemas.openxmlformats.org/drawingml/2006/main" prst="rect">
          <a:avLst/>
        </a:prstGeom>
        <a:noFill xmlns:a="http://schemas.openxmlformats.org/drawingml/2006/main"/>
        <a:scene3d xmlns:a="http://schemas.openxmlformats.org/drawingml/2006/main">
          <a:camera prst="perspectiveContrastingLeftFacing"/>
          <a:lightRig rig="threePt" dir="t"/>
        </a:scene3d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Arial"/>
            </a:defRPr>
          </a:lvl1pPr>
          <a:lvl2pPr marL="457200" indent="0">
            <a:defRPr sz="1100">
              <a:latin typeface="Arial"/>
            </a:defRPr>
          </a:lvl2pPr>
          <a:lvl3pPr marL="914400" indent="0">
            <a:defRPr sz="1100">
              <a:latin typeface="Arial"/>
            </a:defRPr>
          </a:lvl3pPr>
          <a:lvl4pPr marL="1371600" indent="0">
            <a:defRPr sz="1100">
              <a:latin typeface="Arial"/>
            </a:defRPr>
          </a:lvl4pPr>
          <a:lvl5pPr marL="1828800" indent="0">
            <a:defRPr sz="1100">
              <a:latin typeface="Arial"/>
            </a:defRPr>
          </a:lvl5pPr>
          <a:lvl6pPr marL="2286000" indent="0">
            <a:defRPr sz="1100">
              <a:latin typeface="Arial"/>
            </a:defRPr>
          </a:lvl6pPr>
          <a:lvl7pPr marL="2743200" indent="0">
            <a:defRPr sz="1100">
              <a:latin typeface="Arial"/>
            </a:defRPr>
          </a:lvl7pPr>
          <a:lvl8pPr marL="3200400" indent="0">
            <a:defRPr sz="1100">
              <a:latin typeface="Arial"/>
            </a:defRPr>
          </a:lvl8pPr>
          <a:lvl9pPr marL="3657600" indent="0">
            <a:defRPr sz="1100">
              <a:latin typeface="Arial"/>
            </a:defRPr>
          </a:lvl9pPr>
        </a:lstStyle>
        <a:p xmlns:a="http://schemas.openxmlformats.org/drawingml/2006/main">
          <a:r>
            <a:rPr lang="en-US" sz="3600" b="1" dirty="0" smtClean="0">
              <a:solidFill>
                <a:srgbClr val="FFC000"/>
              </a:solidFill>
              <a:latin typeface="Chiller" pitchFamily="82" charset="0"/>
            </a:rPr>
            <a:t>NOISE</a:t>
          </a:r>
          <a:endParaRPr lang="en-US" sz="3600" b="1" dirty="0">
            <a:solidFill>
              <a:srgbClr val="FFC000"/>
            </a:solidFill>
            <a:latin typeface="Chiller" pitchFamily="82" charset="0"/>
          </a:endParaRPr>
        </a:p>
      </cdr:txBody>
    </cdr:sp>
  </cdr:relSizeAnchor>
  <cdr:relSizeAnchor xmlns:cdr="http://schemas.openxmlformats.org/drawingml/2006/chartDrawing">
    <cdr:from>
      <cdr:x>0.04082</cdr:x>
      <cdr:y>0.54798</cdr:y>
    </cdr:from>
    <cdr:to>
      <cdr:x>0.21429</cdr:x>
      <cdr:y>0.69323</cdr:y>
    </cdr:to>
    <cdr:sp macro="" textlink="">
      <cdr:nvSpPr>
        <cdr:cNvPr id="24" name="TextBox 9"/>
        <cdr:cNvSpPr txBox="1"/>
      </cdr:nvSpPr>
      <cdr:spPr>
        <a:xfrm xmlns:a="http://schemas.openxmlformats.org/drawingml/2006/main">
          <a:off x="304800" y="2438400"/>
          <a:ext cx="1295400" cy="646331"/>
        </a:xfrm>
        <a:prstGeom xmlns:a="http://schemas.openxmlformats.org/drawingml/2006/main" prst="rect">
          <a:avLst/>
        </a:prstGeom>
        <a:noFill xmlns:a="http://schemas.openxmlformats.org/drawingml/2006/main"/>
        <a:scene3d xmlns:a="http://schemas.openxmlformats.org/drawingml/2006/main">
          <a:camera prst="perspectiveHeroicExtremeRightFacing"/>
          <a:lightRig rig="threePt" dir="t"/>
        </a:scene3d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Arial"/>
            </a:defRPr>
          </a:lvl1pPr>
          <a:lvl2pPr marL="457200" indent="0">
            <a:defRPr sz="1100">
              <a:latin typeface="Arial"/>
            </a:defRPr>
          </a:lvl2pPr>
          <a:lvl3pPr marL="914400" indent="0">
            <a:defRPr sz="1100">
              <a:latin typeface="Arial"/>
            </a:defRPr>
          </a:lvl3pPr>
          <a:lvl4pPr marL="1371600" indent="0">
            <a:defRPr sz="1100">
              <a:latin typeface="Arial"/>
            </a:defRPr>
          </a:lvl4pPr>
          <a:lvl5pPr marL="1828800" indent="0">
            <a:defRPr sz="1100">
              <a:latin typeface="Arial"/>
            </a:defRPr>
          </a:lvl5pPr>
          <a:lvl6pPr marL="2286000" indent="0">
            <a:defRPr sz="1100">
              <a:latin typeface="Arial"/>
            </a:defRPr>
          </a:lvl6pPr>
          <a:lvl7pPr marL="2743200" indent="0">
            <a:defRPr sz="1100">
              <a:latin typeface="Arial"/>
            </a:defRPr>
          </a:lvl7pPr>
          <a:lvl8pPr marL="3200400" indent="0">
            <a:defRPr sz="1100">
              <a:latin typeface="Arial"/>
            </a:defRPr>
          </a:lvl8pPr>
          <a:lvl9pPr marL="3657600" indent="0">
            <a:defRPr sz="1100">
              <a:latin typeface="Arial"/>
            </a:defRPr>
          </a:lvl9pPr>
        </a:lstStyle>
        <a:p xmlns:a="http://schemas.openxmlformats.org/drawingml/2006/main">
          <a:r>
            <a:rPr lang="en-US" sz="3600" b="1" dirty="0" smtClean="0">
              <a:solidFill>
                <a:srgbClr val="FFC000"/>
              </a:solidFill>
              <a:latin typeface="Chiller" pitchFamily="82" charset="0"/>
            </a:rPr>
            <a:t>NOISE</a:t>
          </a:r>
          <a:endParaRPr lang="en-US" sz="3600" b="1" dirty="0">
            <a:solidFill>
              <a:srgbClr val="FFC000"/>
            </a:solidFill>
            <a:latin typeface="Chiller" pitchFamily="82" charset="0"/>
          </a:endParaRPr>
        </a:p>
      </cdr:txBody>
    </cdr:sp>
  </cdr:relSizeAnchor>
  <cdr:relSizeAnchor xmlns:cdr="http://schemas.openxmlformats.org/drawingml/2006/chartDrawing">
    <cdr:from>
      <cdr:x>0.26531</cdr:x>
      <cdr:y>0.85475</cdr:y>
    </cdr:from>
    <cdr:to>
      <cdr:x>0.43878</cdr:x>
      <cdr:y>1</cdr:y>
    </cdr:to>
    <cdr:sp macro="" textlink="">
      <cdr:nvSpPr>
        <cdr:cNvPr id="25" name="TextBox 9"/>
        <cdr:cNvSpPr txBox="1"/>
      </cdr:nvSpPr>
      <cdr:spPr>
        <a:xfrm xmlns:a="http://schemas.openxmlformats.org/drawingml/2006/main">
          <a:off x="1981200" y="3886200"/>
          <a:ext cx="1295400" cy="646331"/>
        </a:xfrm>
        <a:prstGeom xmlns:a="http://schemas.openxmlformats.org/drawingml/2006/main" prst="rect">
          <a:avLst/>
        </a:prstGeom>
        <a:noFill xmlns:a="http://schemas.openxmlformats.org/drawingml/2006/main"/>
        <a:scene3d xmlns:a="http://schemas.openxmlformats.org/drawingml/2006/main">
          <a:camera prst="perspectiveContrastingLeftFacing"/>
          <a:lightRig rig="threePt" dir="t"/>
        </a:scene3d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Arial"/>
            </a:defRPr>
          </a:lvl1pPr>
          <a:lvl2pPr marL="457200" indent="0">
            <a:defRPr sz="1100">
              <a:latin typeface="Arial"/>
            </a:defRPr>
          </a:lvl2pPr>
          <a:lvl3pPr marL="914400" indent="0">
            <a:defRPr sz="1100">
              <a:latin typeface="Arial"/>
            </a:defRPr>
          </a:lvl3pPr>
          <a:lvl4pPr marL="1371600" indent="0">
            <a:defRPr sz="1100">
              <a:latin typeface="Arial"/>
            </a:defRPr>
          </a:lvl4pPr>
          <a:lvl5pPr marL="1828800" indent="0">
            <a:defRPr sz="1100">
              <a:latin typeface="Arial"/>
            </a:defRPr>
          </a:lvl5pPr>
          <a:lvl6pPr marL="2286000" indent="0">
            <a:defRPr sz="1100">
              <a:latin typeface="Arial"/>
            </a:defRPr>
          </a:lvl6pPr>
          <a:lvl7pPr marL="2743200" indent="0">
            <a:defRPr sz="1100">
              <a:latin typeface="Arial"/>
            </a:defRPr>
          </a:lvl7pPr>
          <a:lvl8pPr marL="3200400" indent="0">
            <a:defRPr sz="1100">
              <a:latin typeface="Arial"/>
            </a:defRPr>
          </a:lvl8pPr>
          <a:lvl9pPr marL="3657600" indent="0">
            <a:defRPr sz="1100">
              <a:latin typeface="Arial"/>
            </a:defRPr>
          </a:lvl9pPr>
        </a:lstStyle>
        <a:p xmlns:a="http://schemas.openxmlformats.org/drawingml/2006/main">
          <a:r>
            <a:rPr lang="en-US" sz="3600" b="1" dirty="0" smtClean="0">
              <a:solidFill>
                <a:srgbClr val="FFC000"/>
              </a:solidFill>
              <a:latin typeface="Chiller" pitchFamily="82" charset="0"/>
            </a:rPr>
            <a:t>NOISE</a:t>
          </a:r>
          <a:endParaRPr lang="en-US" sz="3600" b="1" dirty="0">
            <a:solidFill>
              <a:srgbClr val="FFC000"/>
            </a:solidFill>
            <a:latin typeface="Chiller" pitchFamily="82" charset="0"/>
          </a:endParaRPr>
        </a:p>
      </cdr:txBody>
    </cdr:sp>
  </cdr:relSizeAnchor>
  <cdr:relSizeAnchor xmlns:cdr="http://schemas.openxmlformats.org/drawingml/2006/chartDrawing">
    <cdr:from>
      <cdr:x>0.02041</cdr:x>
      <cdr:y>0.44524</cdr:y>
    </cdr:from>
    <cdr:to>
      <cdr:x>0.2449</cdr:x>
      <cdr:y>0.53086</cdr:y>
    </cdr:to>
    <cdr:sp macro="" textlink="">
      <cdr:nvSpPr>
        <cdr:cNvPr id="27" name="TextBox 26"/>
        <cdr:cNvSpPr txBox="1"/>
      </cdr:nvSpPr>
      <cdr:spPr>
        <a:xfrm xmlns:a="http://schemas.openxmlformats.org/drawingml/2006/main">
          <a:off x="152400" y="1981200"/>
          <a:ext cx="1676400" cy="381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2000" b="1" dirty="0" smtClean="0">
              <a:solidFill>
                <a:srgbClr val="92D050"/>
              </a:solidFill>
            </a:rPr>
            <a:t>DECODING</a:t>
          </a:r>
          <a:endParaRPr lang="en-US" sz="2000" b="1" dirty="0">
            <a:solidFill>
              <a:srgbClr val="92D050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7C3638-A4A7-4E31-BB2E-1D3FABF230F9}" type="datetimeFigureOut">
              <a:rPr lang="en-US" smtClean="0"/>
              <a:pPr/>
              <a:t>9/7/2017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2B6ECC-B629-4A39-8DDB-81961BAF73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7665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BYPASSING</a:t>
            </a:r>
            <a:r>
              <a:rPr lang="en-US" dirty="0" smtClean="0"/>
              <a:t>- </a:t>
            </a:r>
          </a:p>
          <a:p>
            <a:pPr>
              <a:buNone/>
            </a:pPr>
            <a:r>
              <a:rPr lang="en-US" i="1" dirty="0" smtClean="0"/>
              <a:t>	when people miss each other with</a:t>
            </a:r>
          </a:p>
          <a:p>
            <a:pPr lvl="1">
              <a:buNone/>
            </a:pPr>
            <a:r>
              <a:rPr lang="en-US" i="1" dirty="0" smtClean="0"/>
              <a:t>their meaning.</a:t>
            </a:r>
          </a:p>
          <a:p>
            <a:pPr>
              <a:buNone/>
            </a:pPr>
            <a:endParaRPr lang="en-US" sz="900" i="1" dirty="0" smtClean="0"/>
          </a:p>
          <a:p>
            <a:r>
              <a:rPr lang="en-US" b="1" dirty="0" smtClean="0"/>
              <a:t>DIFFERING FRAMES OF </a:t>
            </a:r>
            <a:r>
              <a:rPr lang="en-US" b="1" i="1" dirty="0" smtClean="0"/>
              <a:t>REFERENCES- </a:t>
            </a:r>
          </a:p>
          <a:p>
            <a:pPr>
              <a:buNone/>
            </a:pPr>
            <a:r>
              <a:rPr lang="en-US" b="1" i="1" dirty="0" smtClean="0"/>
              <a:t>	</a:t>
            </a:r>
            <a:r>
              <a:rPr lang="en-US" i="1" dirty="0" smtClean="0"/>
              <a:t>formed by individual’s experience, education, culture, expectations, personality, etc.</a:t>
            </a:r>
          </a:p>
          <a:p>
            <a:pPr>
              <a:buNone/>
            </a:pPr>
            <a:endParaRPr lang="en-US" sz="900" i="1" dirty="0" smtClean="0"/>
          </a:p>
          <a:p>
            <a:r>
              <a:rPr lang="en-US" b="1" dirty="0" smtClean="0"/>
              <a:t>LACK OF LANGUAGE SKILLS- </a:t>
            </a:r>
          </a:p>
          <a:p>
            <a:pPr>
              <a:buNone/>
            </a:pPr>
            <a:r>
              <a:rPr lang="en-US" b="1" i="1" dirty="0" smtClean="0"/>
              <a:t>	</a:t>
            </a:r>
            <a:r>
              <a:rPr lang="en-US" i="1" dirty="0" smtClean="0"/>
              <a:t>vocabulary, punctuation, grammar, written and oral expression…poor listening skills.</a:t>
            </a:r>
          </a:p>
          <a:p>
            <a:endParaRPr lang="en-US" sz="900" i="1" dirty="0" smtClean="0"/>
          </a:p>
          <a:p>
            <a:r>
              <a:rPr lang="en-US" b="1" dirty="0" smtClean="0"/>
              <a:t>DISTRACTIONS</a:t>
            </a:r>
            <a:r>
              <a:rPr lang="en-US" dirty="0" smtClean="0"/>
              <a:t>- </a:t>
            </a:r>
          </a:p>
          <a:p>
            <a:pPr>
              <a:buNone/>
            </a:pPr>
            <a:r>
              <a:rPr lang="en-US" i="1" dirty="0" smtClean="0"/>
              <a:t>	emotional interference physical distractions &amp; digital interruptions.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B6ECC-B629-4A39-8DDB-81961BAF730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2351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8E839-0516-472D-BD07-23D358577282}" type="datetimeFigureOut">
              <a:rPr lang="en-US" smtClean="0"/>
              <a:pPr/>
              <a:t>9/7/2017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D7C54-A96D-498E-8C92-A8FC1A4187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8E839-0516-472D-BD07-23D358577282}" type="datetimeFigureOut">
              <a:rPr lang="en-US" smtClean="0"/>
              <a:pPr/>
              <a:t>9/7/2017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D7C54-A96D-498E-8C92-A8FC1A4187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8E839-0516-472D-BD07-23D358577282}" type="datetimeFigureOut">
              <a:rPr lang="en-US" smtClean="0"/>
              <a:pPr/>
              <a:t>9/7/2017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D7C54-A96D-498E-8C92-A8FC1A4187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8E839-0516-472D-BD07-23D358577282}" type="datetimeFigureOut">
              <a:rPr lang="en-US" smtClean="0"/>
              <a:pPr/>
              <a:t>9/7/2017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D7C54-A96D-498E-8C92-A8FC1A4187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8E839-0516-472D-BD07-23D358577282}" type="datetimeFigureOut">
              <a:rPr lang="en-US" smtClean="0"/>
              <a:pPr/>
              <a:t>9/7/2017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D7C54-A96D-498E-8C92-A8FC1A4187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8E839-0516-472D-BD07-23D358577282}" type="datetimeFigureOut">
              <a:rPr lang="en-US" smtClean="0"/>
              <a:pPr/>
              <a:t>9/7/2017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D7C54-A96D-498E-8C92-A8FC1A4187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8E839-0516-472D-BD07-23D358577282}" type="datetimeFigureOut">
              <a:rPr lang="en-US" smtClean="0"/>
              <a:pPr/>
              <a:t>9/7/2017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D7C54-A96D-498E-8C92-A8FC1A4187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8E839-0516-472D-BD07-23D358577282}" type="datetimeFigureOut">
              <a:rPr lang="en-US" smtClean="0"/>
              <a:pPr/>
              <a:t>9/7/2017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D6D7C54-A96D-498E-8C92-A8FC1A41875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8E839-0516-472D-BD07-23D358577282}" type="datetimeFigureOut">
              <a:rPr lang="en-US" smtClean="0"/>
              <a:pPr/>
              <a:t>9/7/2017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D7C54-A96D-498E-8C92-A8FC1A4187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8E839-0516-472D-BD07-23D358577282}" type="datetimeFigureOut">
              <a:rPr lang="en-US" smtClean="0"/>
              <a:pPr/>
              <a:t>9/7/2017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FD6D7C54-A96D-498E-8C92-A8FC1A4187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B078E839-0516-472D-BD07-23D358577282}" type="datetimeFigureOut">
              <a:rPr lang="en-US" smtClean="0"/>
              <a:pPr/>
              <a:t>9/7/2017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D7C54-A96D-498E-8C92-A8FC1A4187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078E839-0516-472D-BD07-23D358577282}" type="datetimeFigureOut">
              <a:rPr lang="en-US" smtClean="0"/>
              <a:pPr/>
              <a:t>9/7/2017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FD6D7C54-A96D-498E-8C92-A8FC1A41875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Business communication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Lecture One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304800"/>
            <a:ext cx="5867400" cy="1143000"/>
          </a:xfrm>
          <a:solidFill>
            <a:srgbClr val="FFFF00"/>
          </a:solidFill>
          <a:ln w="28575">
            <a:solidFill>
              <a:srgbClr val="FFC000"/>
            </a:solidFill>
          </a:ln>
        </p:spPr>
        <p:txBody>
          <a:bodyPr>
            <a:normAutofit fontScale="90000"/>
          </a:bodyPr>
          <a:lstStyle/>
          <a:p>
            <a:r>
              <a:rPr lang="en-US" b="1" u="sng" dirty="0" smtClean="0">
                <a:solidFill>
                  <a:schemeClr val="bg1"/>
                </a:solidFill>
              </a:rPr>
              <a:t>COMMUNICATION TECHNOLOGIES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93909"/>
            <a:ext cx="8153400" cy="4221163"/>
          </a:xfrm>
        </p:spPr>
        <p:txBody>
          <a:bodyPr>
            <a:normAutofit fontScale="62500" lnSpcReduction="20000"/>
          </a:bodyPr>
          <a:lstStyle/>
          <a:p>
            <a:pPr marL="36576" indent="0">
              <a:buNone/>
            </a:pPr>
            <a:r>
              <a:rPr lang="en-US" sz="4000" b="1" dirty="0" smtClean="0"/>
              <a:t>Internet</a:t>
            </a:r>
          </a:p>
          <a:p>
            <a:pPr marL="36576" indent="0">
              <a:buNone/>
            </a:pPr>
            <a:r>
              <a:rPr lang="en-US" sz="4000" b="1" dirty="0" smtClean="0"/>
              <a:t>Facebook</a:t>
            </a:r>
          </a:p>
          <a:p>
            <a:pPr marL="36576" indent="0">
              <a:buNone/>
            </a:pPr>
            <a:r>
              <a:rPr lang="en-US" sz="4000" b="1" dirty="0" err="1" smtClean="0"/>
              <a:t>Icloud</a:t>
            </a:r>
            <a:endParaRPr lang="en-US" sz="4000" b="1" dirty="0" smtClean="0"/>
          </a:p>
          <a:p>
            <a:pPr marL="36576" indent="0">
              <a:buNone/>
            </a:pPr>
            <a:r>
              <a:rPr lang="en-US" sz="4000" b="1" dirty="0" smtClean="0"/>
              <a:t>VoIP</a:t>
            </a:r>
          </a:p>
          <a:p>
            <a:pPr marL="36576" indent="0">
              <a:buNone/>
            </a:pPr>
            <a:r>
              <a:rPr lang="en-US" sz="4000" b="1" dirty="0" smtClean="0"/>
              <a:t>Intranet</a:t>
            </a:r>
          </a:p>
          <a:p>
            <a:pPr marL="36576" indent="0">
              <a:buNone/>
            </a:pPr>
            <a:r>
              <a:rPr lang="en-US" sz="4000" b="1" dirty="0" smtClean="0"/>
              <a:t>Voice recognition</a:t>
            </a:r>
          </a:p>
          <a:p>
            <a:pPr marL="36576" indent="0">
              <a:buNone/>
            </a:pPr>
            <a:r>
              <a:rPr lang="en-US" sz="4000" b="1" dirty="0" smtClean="0"/>
              <a:t>Blogs, Podcasts, Wikis &amp; Tweets</a:t>
            </a:r>
          </a:p>
          <a:p>
            <a:pPr marL="36576" indent="0">
              <a:buNone/>
            </a:pPr>
            <a:r>
              <a:rPr lang="en-US" sz="4000" b="1" dirty="0" smtClean="0"/>
              <a:t>Web Conferencing</a:t>
            </a:r>
          </a:p>
          <a:p>
            <a:pPr marL="36576" indent="0">
              <a:buNone/>
            </a:pPr>
            <a:r>
              <a:rPr lang="en-US" sz="4000" b="1" dirty="0" smtClean="0"/>
              <a:t>Voice Conferencing</a:t>
            </a:r>
          </a:p>
          <a:p>
            <a:pPr marL="36576" indent="0">
              <a:buNone/>
            </a:pPr>
            <a:r>
              <a:rPr lang="en-US" sz="4000" b="1" dirty="0" smtClean="0"/>
              <a:t>Video Conferencing</a:t>
            </a:r>
          </a:p>
          <a:p>
            <a:pPr marL="36576" indent="0">
              <a:buNone/>
            </a:pPr>
            <a:r>
              <a:rPr lang="en-US" sz="4000" b="1" dirty="0" smtClean="0"/>
              <a:t>Video Phone</a:t>
            </a:r>
          </a:p>
        </p:txBody>
      </p:sp>
    </p:spTree>
    <p:extLst>
      <p:ext uri="{BB962C8B-B14F-4D97-AF65-F5344CB8AC3E}">
        <p14:creationId xmlns:p14="http://schemas.microsoft.com/office/powerpoint/2010/main" val="276529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610600" cy="1143000"/>
          </a:xfrm>
          <a:solidFill>
            <a:schemeClr val="accent5">
              <a:lumMod val="75000"/>
            </a:schemeClr>
          </a:solidFill>
          <a:ln w="76200">
            <a:solidFill>
              <a:srgbClr val="00B0F0"/>
            </a:solidFill>
          </a:ln>
        </p:spPr>
        <p:txBody>
          <a:bodyPr>
            <a:normAutofit fontScale="90000"/>
          </a:bodyPr>
          <a:lstStyle/>
          <a:p>
            <a:r>
              <a:rPr lang="en-US" b="1" u="sng" dirty="0" smtClean="0"/>
              <a:t>OBSTACLES THAT CAUSE MISUNDERSTANDING:</a:t>
            </a:r>
            <a:endParaRPr lang="en-US" sz="1600" b="1" u="sng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5029200"/>
          </a:xfrm>
          <a:solidFill>
            <a:schemeClr val="accent5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n-US" b="1" dirty="0" smtClean="0"/>
              <a:t>BYPASSING</a:t>
            </a:r>
            <a:r>
              <a:rPr lang="en-US" dirty="0" smtClean="0"/>
              <a:t>- </a:t>
            </a:r>
          </a:p>
          <a:p>
            <a:pPr>
              <a:buNone/>
            </a:pPr>
            <a:endParaRPr lang="en-US" i="1" dirty="0" smtClean="0"/>
          </a:p>
          <a:p>
            <a:pPr>
              <a:buNone/>
            </a:pPr>
            <a:endParaRPr lang="en-US" sz="900" i="1" dirty="0" smtClean="0"/>
          </a:p>
          <a:p>
            <a:r>
              <a:rPr lang="en-US" b="1" dirty="0" smtClean="0"/>
              <a:t>DIFFERING FRAMES OF </a:t>
            </a:r>
            <a:r>
              <a:rPr lang="en-US" b="1" i="1" dirty="0" smtClean="0"/>
              <a:t>REFERENCES- </a:t>
            </a:r>
          </a:p>
          <a:p>
            <a:pPr>
              <a:buNone/>
            </a:pPr>
            <a:r>
              <a:rPr lang="en-US" b="1" i="1" dirty="0" smtClean="0"/>
              <a:t>	</a:t>
            </a:r>
            <a:endParaRPr lang="en-US" i="1" dirty="0" smtClean="0"/>
          </a:p>
          <a:p>
            <a:pPr>
              <a:buNone/>
            </a:pPr>
            <a:endParaRPr lang="en-US" sz="900" i="1" dirty="0" smtClean="0"/>
          </a:p>
          <a:p>
            <a:r>
              <a:rPr lang="en-US" b="1" dirty="0" smtClean="0"/>
              <a:t>LACK OF LANGUAGE SKILLS- </a:t>
            </a:r>
          </a:p>
          <a:p>
            <a:pPr>
              <a:buNone/>
            </a:pPr>
            <a:r>
              <a:rPr lang="en-US" b="1" i="1" dirty="0" smtClean="0"/>
              <a:t>	</a:t>
            </a:r>
            <a:endParaRPr lang="en-US" i="1" dirty="0" smtClean="0"/>
          </a:p>
          <a:p>
            <a:endParaRPr lang="en-US" sz="900" i="1" dirty="0" smtClean="0"/>
          </a:p>
          <a:p>
            <a:r>
              <a:rPr lang="en-US" b="1" dirty="0" smtClean="0"/>
              <a:t>DISTRACTIONS</a:t>
            </a:r>
            <a:r>
              <a:rPr lang="en-US" dirty="0" smtClean="0"/>
              <a:t>- </a:t>
            </a:r>
          </a:p>
          <a:p>
            <a:pPr>
              <a:buNone/>
            </a:pPr>
            <a:r>
              <a:rPr lang="en-US" i="1" dirty="0" smtClean="0"/>
              <a:t>	</a:t>
            </a:r>
          </a:p>
          <a:p>
            <a:endParaRPr lang="en-US" dirty="0"/>
          </a:p>
        </p:txBody>
      </p:sp>
      <p:pic>
        <p:nvPicPr>
          <p:cNvPr id="4" name="Picture 3" descr="CONFRONTATI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24600" y="152400"/>
            <a:ext cx="2514600" cy="25146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534400" cy="1143000"/>
          </a:xfrm>
          <a:solidFill>
            <a:schemeClr val="accent5">
              <a:lumMod val="75000"/>
            </a:schemeClr>
          </a:solidFill>
          <a:ln w="76200">
            <a:solidFill>
              <a:schemeClr val="accent5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en-US" sz="4400" b="1" u="sng" dirty="0" smtClean="0"/>
              <a:t>ELEVATOR SPEECH</a:t>
            </a:r>
            <a:endParaRPr lang="en-US" sz="44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sz="3800" b="1" u="sng" dirty="0" smtClean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>
              <a:buNone/>
            </a:pPr>
            <a:r>
              <a:rPr lang="en-US" dirty="0" smtClean="0"/>
              <a:t>	</a:t>
            </a:r>
            <a:endParaRPr lang="en-US" i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76400"/>
            <a:ext cx="6781800" cy="4987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chemeClr val="tx2"/>
          </a:solidFill>
          <a:ln w="76200">
            <a:solidFill>
              <a:schemeClr val="accent5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en-US" sz="4400" b="1" dirty="0" smtClean="0"/>
              <a:t/>
            </a:r>
            <a:br>
              <a:rPr lang="en-US" sz="4400" b="1" dirty="0" smtClean="0"/>
            </a:br>
            <a:r>
              <a:rPr lang="en-US" sz="4400" b="1" dirty="0"/>
              <a:t/>
            </a:r>
            <a:br>
              <a:rPr lang="en-US" sz="4400" b="1" dirty="0"/>
            </a:br>
            <a:r>
              <a:rPr lang="en-US" sz="4400" b="1" dirty="0" smtClean="0"/>
              <a:t> </a:t>
            </a:r>
            <a:r>
              <a:rPr lang="en-US" sz="4400" b="1" dirty="0" smtClean="0">
                <a:solidFill>
                  <a:srgbClr val="FF0000"/>
                </a:solidFill>
              </a:rPr>
              <a:t>RESEARCH FOR ELEVATOR SPEECH</a:t>
            </a:r>
            <a:br>
              <a:rPr lang="en-US" sz="4400" b="1" dirty="0" smtClean="0">
                <a:solidFill>
                  <a:srgbClr val="FF0000"/>
                </a:solidFill>
              </a:rPr>
            </a:br>
            <a:r>
              <a:rPr lang="en-US" sz="800" b="1" dirty="0" smtClean="0"/>
              <a:t/>
            </a:r>
            <a:br>
              <a:rPr lang="en-US" sz="800" b="1" dirty="0" smtClean="0"/>
            </a:br>
            <a:r>
              <a:rPr lang="en-US" sz="800" b="1" dirty="0" smtClean="0"/>
              <a:t>    </a:t>
            </a:r>
            <a:r>
              <a:rPr lang="en-US" sz="2000" b="1" dirty="0" smtClean="0">
                <a:solidFill>
                  <a:schemeClr val="bg1"/>
                </a:solidFill>
              </a:rPr>
              <a:t>WHAT ARE YOU KEY STRENGTHS?</a:t>
            </a:r>
            <a:br>
              <a:rPr lang="en-US" sz="2000" b="1" dirty="0" smtClean="0">
                <a:solidFill>
                  <a:schemeClr val="bg1"/>
                </a:solidFill>
              </a:rPr>
            </a:br>
            <a:r>
              <a:rPr lang="en-US" sz="2000" b="1" dirty="0" smtClean="0">
                <a:solidFill>
                  <a:schemeClr val="bg1"/>
                </a:solidFill>
              </a:rPr>
              <a:t>     1.			2.			3.</a:t>
            </a:r>
            <a:br>
              <a:rPr lang="en-US" sz="2000" b="1" dirty="0" smtClean="0">
                <a:solidFill>
                  <a:schemeClr val="bg1"/>
                </a:solidFill>
              </a:rPr>
            </a:br>
            <a:r>
              <a:rPr lang="en-US" sz="2000" b="1" dirty="0" smtClean="0">
                <a:solidFill>
                  <a:schemeClr val="bg1"/>
                </a:solidFill>
              </a:rPr>
              <a:t/>
            </a:r>
            <a:br>
              <a:rPr lang="en-US" sz="2000" b="1" dirty="0" smtClean="0">
                <a:solidFill>
                  <a:schemeClr val="bg1"/>
                </a:solidFill>
              </a:rPr>
            </a:br>
            <a:r>
              <a:rPr lang="en-US" sz="2000" b="1" dirty="0" smtClean="0">
                <a:solidFill>
                  <a:schemeClr val="bg1"/>
                </a:solidFill>
              </a:rPr>
              <a:t>    WHAT IS YOUR MOST UNIQUE SELLING POINT?</a:t>
            </a:r>
            <a:br>
              <a:rPr lang="en-US" sz="2000" b="1" dirty="0" smtClean="0">
                <a:solidFill>
                  <a:schemeClr val="bg1"/>
                </a:solidFill>
              </a:rPr>
            </a:br>
            <a:r>
              <a:rPr lang="en-US" sz="2000" b="1" dirty="0" smtClean="0">
                <a:solidFill>
                  <a:schemeClr val="bg1"/>
                </a:solidFill>
              </a:rPr>
              <a:t>_______________________________________________</a:t>
            </a:r>
            <a:br>
              <a:rPr lang="en-US" sz="2000" b="1" dirty="0" smtClean="0">
                <a:solidFill>
                  <a:schemeClr val="bg1"/>
                </a:solidFill>
              </a:rPr>
            </a:br>
            <a:r>
              <a:rPr lang="en-US" sz="2000" b="1" dirty="0" smtClean="0">
                <a:solidFill>
                  <a:schemeClr val="bg1"/>
                </a:solidFill>
              </a:rPr>
              <a:t/>
            </a:r>
            <a:br>
              <a:rPr lang="en-US" sz="2000" b="1" dirty="0" smtClean="0">
                <a:solidFill>
                  <a:schemeClr val="bg1"/>
                </a:solidFill>
              </a:rPr>
            </a:br>
            <a:r>
              <a:rPr lang="en-US" sz="2000" b="1" dirty="0" smtClean="0">
                <a:solidFill>
                  <a:schemeClr val="bg1"/>
                </a:solidFill>
              </a:rPr>
              <a:t>    WHAT ADJECTIVES DESCRIBE YOU?</a:t>
            </a:r>
            <a:br>
              <a:rPr lang="en-US" sz="2000" b="1" dirty="0" smtClean="0">
                <a:solidFill>
                  <a:schemeClr val="bg1"/>
                </a:solidFill>
              </a:rPr>
            </a:br>
            <a:r>
              <a:rPr lang="en-US" sz="2000" b="1" dirty="0" smtClean="0">
                <a:solidFill>
                  <a:schemeClr val="bg1"/>
                </a:solidFill>
              </a:rPr>
              <a:t>_______________________________________________________________________</a:t>
            </a:r>
            <a:br>
              <a:rPr lang="en-US" sz="2000" b="1" dirty="0" smtClean="0">
                <a:solidFill>
                  <a:schemeClr val="bg1"/>
                </a:solidFill>
              </a:rPr>
            </a:br>
            <a:r>
              <a:rPr lang="en-US" sz="2000" b="1" dirty="0" smtClean="0">
                <a:solidFill>
                  <a:schemeClr val="bg1"/>
                </a:solidFill>
              </a:rPr>
              <a:t/>
            </a:r>
            <a:br>
              <a:rPr lang="en-US" sz="2000" b="1" dirty="0" smtClean="0">
                <a:solidFill>
                  <a:schemeClr val="bg1"/>
                </a:solidFill>
              </a:rPr>
            </a:br>
            <a:r>
              <a:rPr lang="en-US" sz="2000" b="1" dirty="0" smtClean="0">
                <a:solidFill>
                  <a:schemeClr val="bg1"/>
                </a:solidFill>
              </a:rPr>
              <a:t>    WHAT PROBLEM WOULD YOU SOLVE IN THE WORKPLACE?</a:t>
            </a:r>
            <a:br>
              <a:rPr lang="en-US" sz="2000" b="1" dirty="0" smtClean="0">
                <a:solidFill>
                  <a:schemeClr val="bg1"/>
                </a:solidFill>
              </a:rPr>
            </a:br>
            <a:r>
              <a:rPr lang="en-US" sz="2000" b="1" dirty="0" smtClean="0">
                <a:solidFill>
                  <a:schemeClr val="bg1"/>
                </a:solidFill>
              </a:rPr>
              <a:t>______________________________________________________________________</a:t>
            </a:r>
            <a:br>
              <a:rPr lang="en-US" sz="2000" b="1" dirty="0" smtClean="0">
                <a:solidFill>
                  <a:schemeClr val="bg1"/>
                </a:solidFill>
              </a:rPr>
            </a:br>
            <a:r>
              <a:rPr lang="en-US" sz="2000" b="1" dirty="0" smtClean="0">
                <a:solidFill>
                  <a:schemeClr val="bg1"/>
                </a:solidFill>
              </a:rPr>
              <a:t/>
            </a:r>
            <a:br>
              <a:rPr lang="en-US" sz="2000" b="1" dirty="0" smtClean="0">
                <a:solidFill>
                  <a:schemeClr val="bg1"/>
                </a:solidFill>
              </a:rPr>
            </a:br>
            <a:r>
              <a:rPr lang="en-US" sz="2000" b="1" dirty="0" smtClean="0">
                <a:solidFill>
                  <a:schemeClr val="bg1"/>
                </a:solidFill>
              </a:rPr>
              <a:t>    WHAT SHOULD THE LISTENER KNOW WHEN YOU FINISH?</a:t>
            </a:r>
            <a:br>
              <a:rPr lang="en-US" sz="2000" b="1" dirty="0" smtClean="0">
                <a:solidFill>
                  <a:schemeClr val="bg1"/>
                </a:solidFill>
              </a:rPr>
            </a:br>
            <a:r>
              <a:rPr lang="en-US" sz="2000" b="1" dirty="0" smtClean="0">
                <a:solidFill>
                  <a:schemeClr val="bg1"/>
                </a:solidFill>
              </a:rPr>
              <a:t>    1.</a:t>
            </a:r>
            <a:br>
              <a:rPr lang="en-US" sz="2000" b="1" dirty="0" smtClean="0">
                <a:solidFill>
                  <a:schemeClr val="bg1"/>
                </a:solidFill>
              </a:rPr>
            </a:br>
            <a:r>
              <a:rPr lang="en-US" sz="2000" b="1" dirty="0" smtClean="0">
                <a:solidFill>
                  <a:schemeClr val="bg1"/>
                </a:solidFill>
              </a:rPr>
              <a:t>    2.</a:t>
            </a:r>
            <a:br>
              <a:rPr lang="en-US" sz="2000" b="1" dirty="0" smtClean="0">
                <a:solidFill>
                  <a:schemeClr val="bg1"/>
                </a:solidFill>
              </a:rPr>
            </a:br>
            <a:r>
              <a:rPr lang="en-US" sz="2000" b="1" dirty="0" smtClean="0">
                <a:solidFill>
                  <a:schemeClr val="bg1"/>
                </a:solidFill>
              </a:rPr>
              <a:t>    3.</a:t>
            </a:r>
            <a:r>
              <a:rPr lang="en-US" sz="2000" b="1" dirty="0">
                <a:solidFill>
                  <a:schemeClr val="bg1"/>
                </a:solidFill>
              </a:rPr>
              <a:t/>
            </a:r>
            <a:br>
              <a:rPr lang="en-US" sz="2000" b="1" dirty="0">
                <a:solidFill>
                  <a:schemeClr val="bg1"/>
                </a:solidFill>
              </a:rPr>
            </a:br>
            <a:r>
              <a:rPr lang="en-US" sz="2000" b="1" dirty="0" smtClean="0">
                <a:solidFill>
                  <a:schemeClr val="bg1"/>
                </a:solidFill>
              </a:rPr>
              <a:t/>
            </a:r>
            <a:br>
              <a:rPr lang="en-US" sz="2000" b="1" dirty="0" smtClean="0">
                <a:solidFill>
                  <a:schemeClr val="bg1"/>
                </a:solidFill>
              </a:rPr>
            </a:br>
            <a:r>
              <a:rPr lang="en-US" sz="2000" b="1" dirty="0"/>
              <a:t/>
            </a:r>
            <a:br>
              <a:rPr lang="en-US" sz="2000" b="1" dirty="0"/>
            </a:b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en-US" sz="2000" b="1" dirty="0"/>
              <a:t/>
            </a:r>
            <a:br>
              <a:rPr lang="en-US" sz="2000" b="1" dirty="0"/>
            </a:b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34376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6781800"/>
          </a:xfrm>
          <a:solidFill>
            <a:schemeClr val="accent5">
              <a:lumMod val="75000"/>
            </a:schemeClr>
          </a:solidFill>
          <a:ln w="76200">
            <a:solidFill>
              <a:schemeClr val="accent5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en-US" sz="4400" b="1" u="sng" dirty="0" smtClean="0"/>
              <a:t/>
            </a:r>
            <a:br>
              <a:rPr lang="en-US" sz="4400" b="1" u="sng" dirty="0" smtClean="0"/>
            </a:br>
            <a:r>
              <a:rPr lang="en-US" sz="4400" b="1" u="sng" dirty="0"/>
              <a:t/>
            </a:r>
            <a:br>
              <a:rPr lang="en-US" sz="4400" b="1" u="sng" dirty="0"/>
            </a:br>
            <a:r>
              <a:rPr lang="en-US" sz="4400" b="1" u="sng" dirty="0" smtClean="0">
                <a:solidFill>
                  <a:srgbClr val="00FFFF"/>
                </a:solidFill>
              </a:rPr>
              <a:t>ELEVATOR SPEECH SHOULD:</a:t>
            </a:r>
            <a:r>
              <a:rPr lang="en-US" sz="4400" b="1" u="sng" dirty="0" smtClean="0"/>
              <a:t/>
            </a:r>
            <a:br>
              <a:rPr lang="en-US" sz="4400" b="1" u="sng" dirty="0" smtClean="0"/>
            </a:br>
            <a:r>
              <a:rPr lang="en-US" sz="800" b="1" u="sng" dirty="0" smtClean="0"/>
              <a:t/>
            </a:r>
            <a:br>
              <a:rPr lang="en-US" sz="800" b="1" u="sng" dirty="0" smtClean="0"/>
            </a:br>
            <a:r>
              <a:rPr lang="en-US" sz="2400" b="1" dirty="0" smtClean="0"/>
              <a:t>    - SOUND CONVERSATIONAL</a:t>
            </a:r>
            <a:br>
              <a:rPr lang="en-US" sz="2400" b="1" dirty="0" smtClean="0"/>
            </a:br>
            <a:r>
              <a:rPr lang="en-US" sz="2400" b="1" dirty="0" smtClean="0"/>
              <a:t>    - 30 SECONDS – NO MORE THAN 90 WORDS IN LENGTH</a:t>
            </a:r>
            <a:br>
              <a:rPr lang="en-US" sz="2400" b="1" dirty="0" smtClean="0"/>
            </a:br>
            <a:r>
              <a:rPr lang="en-US" sz="2400" b="1" dirty="0" smtClean="0"/>
              <a:t>    - ENGAGE YOUR AUDIENCE BY ASKING OPEN ENDED QUESTION</a:t>
            </a:r>
            <a:br>
              <a:rPr lang="en-US" sz="2400" b="1" dirty="0" smtClean="0"/>
            </a:br>
            <a:r>
              <a:rPr lang="en-US" sz="2400" b="1" dirty="0" smtClean="0"/>
              <a:t>    - KEEP YOUR SPEECH INTERESTING, MEMORABLE AND SUCCINCT</a:t>
            </a:r>
            <a:br>
              <a:rPr lang="en-US" sz="2400" b="1" dirty="0" smtClean="0"/>
            </a:br>
            <a:r>
              <a:rPr lang="en-US" sz="2400" b="1" dirty="0" smtClean="0"/>
              <a:t>    - HAVE BUSINESS CARD WITH YOU</a:t>
            </a: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en-US" sz="2000" b="1" u="sng" dirty="0"/>
              <a:t/>
            </a:r>
            <a:br>
              <a:rPr lang="en-US" sz="2000" b="1" u="sng" dirty="0"/>
            </a:br>
            <a:r>
              <a:rPr lang="en-US" sz="2000" b="1" u="sng" dirty="0" smtClean="0"/>
              <a:t/>
            </a:r>
            <a:br>
              <a:rPr lang="en-US" sz="2000" b="1" u="sng" dirty="0" smtClean="0"/>
            </a:br>
            <a:r>
              <a:rPr lang="en-US" sz="2000" b="1" u="sng" dirty="0"/>
              <a:t/>
            </a:r>
            <a:br>
              <a:rPr lang="en-US" sz="2000" b="1" u="sng" dirty="0"/>
            </a:br>
            <a:endParaRPr lang="en-US" sz="2000" b="1" u="sng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28601"/>
            <a:ext cx="2840182" cy="2088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5270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82" y="76200"/>
            <a:ext cx="9144000" cy="6553200"/>
          </a:xfrm>
          <a:solidFill>
            <a:schemeClr val="accent5">
              <a:lumMod val="75000"/>
            </a:schemeClr>
          </a:solidFill>
          <a:ln w="76200">
            <a:solidFill>
              <a:schemeClr val="accent5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en-US" sz="4400" b="1" u="sng" dirty="0" smtClean="0"/>
              <a:t/>
            </a:r>
            <a:br>
              <a:rPr lang="en-US" sz="4400" b="1" u="sng" dirty="0" smtClean="0"/>
            </a:br>
            <a:r>
              <a:rPr lang="en-US" sz="4400" b="1" u="sng" dirty="0" smtClean="0"/>
              <a:t/>
            </a:r>
            <a:br>
              <a:rPr lang="en-US" sz="4400" b="1" u="sng" dirty="0" smtClean="0"/>
            </a:br>
            <a:r>
              <a:rPr lang="en-US" sz="4400" b="1" u="sng" dirty="0"/>
              <a:t/>
            </a:r>
            <a:br>
              <a:rPr lang="en-US" sz="4400" b="1" u="sng" dirty="0"/>
            </a:br>
            <a:r>
              <a:rPr lang="en-US" sz="4400" b="1" u="sng" dirty="0"/>
              <a:t/>
            </a:r>
            <a:br>
              <a:rPr lang="en-US" sz="4400" b="1" u="sng" dirty="0"/>
            </a:br>
            <a:r>
              <a:rPr lang="en-US" sz="4400" b="1" u="sng" dirty="0" smtClean="0">
                <a:solidFill>
                  <a:srgbClr val="00FFFF"/>
                </a:solidFill>
              </a:rPr>
              <a:t>FINALIZE YOUR SPEECH:</a:t>
            </a:r>
            <a:r>
              <a:rPr lang="en-US" sz="4400" b="1" u="sng" dirty="0" smtClean="0"/>
              <a:t/>
            </a:r>
            <a:br>
              <a:rPr lang="en-US" sz="4400" b="1" u="sng" dirty="0" smtClean="0"/>
            </a:br>
            <a:r>
              <a:rPr lang="en-US" sz="800" b="1" u="sng" dirty="0" smtClean="0"/>
              <a:t/>
            </a:r>
            <a:br>
              <a:rPr lang="en-US" sz="800" b="1" u="sng" dirty="0" smtClean="0"/>
            </a:br>
            <a:r>
              <a:rPr lang="en-US" sz="2400" b="1" u="sng" dirty="0" smtClean="0"/>
              <a:t>Write a sentence from each note you made</a:t>
            </a:r>
            <a:br>
              <a:rPr lang="en-US" sz="2400" b="1" u="sng" dirty="0" smtClean="0"/>
            </a:br>
            <a:r>
              <a:rPr lang="en-US" sz="2400" b="1" u="sng" dirty="0" smtClean="0"/>
              <a:t>Connect each sentence with additional phrases to make them flow</a:t>
            </a:r>
            <a:br>
              <a:rPr lang="en-US" sz="2400" b="1" u="sng" dirty="0" smtClean="0"/>
            </a:br>
            <a:r>
              <a:rPr lang="en-US" sz="2400" b="1" u="sng" dirty="0" smtClean="0"/>
              <a:t>Change any long words/jargon into everyday language</a:t>
            </a:r>
            <a:br>
              <a:rPr lang="en-US" sz="2400" b="1" u="sng" dirty="0" smtClean="0"/>
            </a:br>
            <a:r>
              <a:rPr lang="en-US" sz="2400" b="1" u="sng" dirty="0" smtClean="0"/>
              <a:t>Cut out unnecessary words</a:t>
            </a:r>
            <a:br>
              <a:rPr lang="en-US" sz="2400" b="1" u="sng" dirty="0" smtClean="0"/>
            </a:br>
            <a:r>
              <a:rPr lang="en-US" sz="2400" b="1" u="sng" dirty="0" smtClean="0"/>
              <a:t>Finalize speech to be sure it is no longer than 90 words.</a:t>
            </a:r>
            <a:r>
              <a:rPr lang="en-US" sz="2000" b="1" u="sng" dirty="0" smtClean="0"/>
              <a:t/>
            </a:r>
            <a:br>
              <a:rPr lang="en-US" sz="2000" b="1" u="sng" dirty="0" smtClean="0"/>
            </a:br>
            <a:r>
              <a:rPr lang="en-US" sz="2000" b="1" u="sng" dirty="0"/>
              <a:t/>
            </a:r>
            <a:br>
              <a:rPr lang="en-US" sz="2000" b="1" u="sng" dirty="0"/>
            </a:br>
            <a:r>
              <a:rPr lang="en-US" sz="2000" b="1" u="sng" dirty="0" smtClean="0"/>
              <a:t/>
            </a:r>
            <a:br>
              <a:rPr lang="en-US" sz="2000" b="1" u="sng" dirty="0" smtClean="0"/>
            </a:br>
            <a:r>
              <a:rPr lang="en-US" sz="2000" b="1" u="sng" dirty="0"/>
              <a:t/>
            </a:r>
            <a:br>
              <a:rPr lang="en-US" sz="2000" b="1" u="sng" dirty="0"/>
            </a:br>
            <a:endParaRPr lang="en-US" sz="2000" b="1" u="sng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28601"/>
            <a:ext cx="2840182" cy="2088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0688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b="1" u="sng" dirty="0" smtClean="0">
                <a:solidFill>
                  <a:srgbClr val="FFC000"/>
                </a:solidFill>
                <a:latin typeface="+mn-lt"/>
              </a:rPr>
              <a:t>THREE FORMAL CHANNELS:</a:t>
            </a:r>
            <a:endParaRPr lang="en-US" sz="4400" b="1" u="sng" dirty="0">
              <a:solidFill>
                <a:srgbClr val="FFC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4525963"/>
          </a:xfrm>
        </p:spPr>
        <p:txBody>
          <a:bodyPr/>
          <a:lstStyle/>
          <a:p>
            <a:r>
              <a:rPr lang="en-US" sz="36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DOWNWARD </a:t>
            </a:r>
          </a:p>
          <a:p>
            <a:r>
              <a:rPr lang="en-US" sz="36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UPWARD</a:t>
            </a:r>
          </a:p>
          <a:p>
            <a:r>
              <a:rPr lang="en-US" sz="36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HORIZONTAL</a:t>
            </a:r>
          </a:p>
          <a:p>
            <a:pPr>
              <a:buNone/>
            </a:pPr>
            <a:endParaRPr lang="en-US" sz="800" dirty="0" smtClean="0"/>
          </a:p>
          <a:p>
            <a:pPr>
              <a:buNone/>
            </a:pPr>
            <a:r>
              <a:rPr lang="en-US" sz="4400" b="1" u="sng" dirty="0" smtClean="0">
                <a:solidFill>
                  <a:srgbClr val="FFC000"/>
                </a:solidFill>
              </a:rPr>
              <a:t>ONE INFORMAL CHANNEL:</a:t>
            </a:r>
          </a:p>
          <a:p>
            <a:r>
              <a:rPr lang="en-US" sz="36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GRAPEVINE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accent5">
              <a:lumMod val="75000"/>
            </a:schemeClr>
          </a:solidFill>
          <a:ln w="76200">
            <a:solidFill>
              <a:schemeClr val="accent5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en-US" sz="4400" b="1" u="sng" dirty="0" smtClean="0"/>
              <a:t>COMMUNICATING IN ORGANIZATIONS</a:t>
            </a:r>
            <a:endParaRPr lang="en-US" sz="44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sz="3800" b="1" u="sng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INTERNAL COMMUNICATION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sz="2200" i="1" dirty="0"/>
              <a:t>Procedures &amp; polices, progress updates, develop new products &amp; services, persuading employees &amp; management to make changes, coordinating activities, evaluating employees.</a:t>
            </a:r>
          </a:p>
          <a:p>
            <a:pPr>
              <a:buNone/>
            </a:pPr>
            <a:r>
              <a:rPr lang="en-US" sz="3800" b="1" u="sng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EXTERNAL COMMUNICATION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sz="2200" i="1" dirty="0" smtClean="0"/>
              <a:t>Answering inquiries about products/services, persuading customers, clarifying supplier specifications, issuing credit, collecting bills, responding to government agencies, promoting a positive image of the organization.</a:t>
            </a:r>
            <a:endParaRPr lang="en-US" sz="2200" i="1" dirty="0"/>
          </a:p>
        </p:txBody>
      </p:sp>
    </p:spTree>
    <p:extLst>
      <p:ext uri="{BB962C8B-B14F-4D97-AF65-F5344CB8AC3E}">
        <p14:creationId xmlns:p14="http://schemas.microsoft.com/office/powerpoint/2010/main" val="2459186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2163762"/>
          </a:xfrm>
          <a:solidFill>
            <a:schemeClr val="accent5">
              <a:lumMod val="75000"/>
            </a:schemeClr>
          </a:solidFill>
          <a:ln w="76200">
            <a:solidFill>
              <a:schemeClr val="accent5"/>
            </a:solidFill>
          </a:ln>
        </p:spPr>
        <p:txBody>
          <a:bodyPr>
            <a:noAutofit/>
          </a:bodyPr>
          <a:lstStyle/>
          <a:p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THREE BUSINESS COMMUNICATION FUNCTIONS:</a:t>
            </a:r>
            <a:endParaRPr lang="en-US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14600"/>
            <a:ext cx="7467600" cy="3611563"/>
          </a:xfrm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INFORM</a:t>
            </a:r>
          </a:p>
          <a:p>
            <a:r>
              <a:rPr lang="en-US" sz="4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PERSUADE</a:t>
            </a:r>
          </a:p>
          <a:p>
            <a:r>
              <a:rPr lang="en-US" sz="4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PROMOTE GOODWILL</a:t>
            </a:r>
            <a:endParaRPr lang="en-US" sz="48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1143000"/>
          </a:xfrm>
          <a:solidFill>
            <a:srgbClr val="78C9D2"/>
          </a:solidFill>
          <a:ln w="7620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b="1" u="sng" dirty="0" smtClean="0">
                <a:solidFill>
                  <a:srgbClr val="002060"/>
                </a:solidFill>
              </a:rPr>
              <a:t>TWO BASIC FORMS OF COMMUNICATION</a:t>
            </a:r>
            <a:r>
              <a:rPr lang="en-US" b="1" dirty="0" smtClean="0">
                <a:solidFill>
                  <a:srgbClr val="002060"/>
                </a:solidFill>
              </a:rPr>
              <a:t>: 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ORAL &amp; WRITTEN</a:t>
            </a:r>
            <a:endParaRPr lang="en-US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/>
          </a:bodyPr>
          <a:lstStyle/>
          <a:p>
            <a:r>
              <a:rPr lang="en-US" sz="3600" b="1" u="sng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ORAL COMMUNICATION:</a:t>
            </a:r>
          </a:p>
          <a:p>
            <a:pPr>
              <a:buNone/>
            </a:pPr>
            <a:endParaRPr lang="en-US" sz="800" u="sng" dirty="0" smtClean="0"/>
          </a:p>
          <a:p>
            <a:pPr>
              <a:buNone/>
            </a:pPr>
            <a:r>
              <a:rPr lang="en-US" sz="2800" b="1" u="sng" dirty="0" smtClean="0"/>
              <a:t>ADVANTAGES</a:t>
            </a:r>
            <a:r>
              <a:rPr lang="en-US" sz="2800" b="1" dirty="0" smtClean="0"/>
              <a:t>		               </a:t>
            </a:r>
            <a:r>
              <a:rPr lang="en-US" sz="2800" b="1" u="sng" dirty="0" smtClean="0"/>
              <a:t>DISADVANTAGES</a:t>
            </a:r>
          </a:p>
          <a:p>
            <a:pPr>
              <a:buNone/>
            </a:pPr>
            <a:r>
              <a:rPr lang="en-US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Minimizes misunderstandings	       </a:t>
            </a:r>
            <a:r>
              <a:rPr lang="en-US" sz="24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No documentation</a:t>
            </a:r>
            <a:r>
              <a:rPr lang="en-US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	</a:t>
            </a:r>
          </a:p>
          <a:p>
            <a:pPr>
              <a:buNone/>
            </a:pPr>
            <a:r>
              <a:rPr lang="en-US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Facial expressions                             </a:t>
            </a:r>
            <a:r>
              <a:rPr lang="en-US" sz="24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Wastes time</a:t>
            </a:r>
          </a:p>
          <a:p>
            <a:pPr>
              <a:buNone/>
            </a:pPr>
            <a:r>
              <a:rPr lang="en-US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Voice inflections                                </a:t>
            </a:r>
            <a:r>
              <a:rPr lang="en-US" sz="24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Inconvenient</a:t>
            </a:r>
          </a:p>
          <a:p>
            <a:pPr>
              <a:buNone/>
            </a:pPr>
            <a:r>
              <a:rPr lang="en-US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Develops consensus</a:t>
            </a:r>
          </a:p>
          <a:p>
            <a:pPr>
              <a:buNone/>
            </a:pPr>
            <a:r>
              <a:rPr lang="en-US" sz="2400" b="1" u="sng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Promotes friendships</a:t>
            </a:r>
            <a:endParaRPr lang="en-US" sz="2400" b="1" u="sng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" name="Picture 5" descr="oral communication'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86200" y="4191000"/>
            <a:ext cx="3429000" cy="2314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  <a:ln w="7620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sz="6000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COMMUNICATION</a:t>
            </a:r>
            <a:r>
              <a:rPr lang="en-US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en-US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1">
              <a:lumMod val="5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</a:t>
            </a:r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ngsanaUPC" pitchFamily="18" charset="-34"/>
                <a:cs typeface="AngsanaUPC" pitchFamily="18" charset="-34"/>
              </a:rPr>
              <a:t>The </a:t>
            </a:r>
            <a:r>
              <a:rPr lang="en-US" sz="4400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ngsanaUPC" pitchFamily="18" charset="-34"/>
                <a:cs typeface="AngsanaUPC" pitchFamily="18" charset="-34"/>
              </a:rPr>
              <a:t>transmission</a:t>
            </a:r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ngsanaUPC" pitchFamily="18" charset="-34"/>
                <a:cs typeface="AngsanaUPC" pitchFamily="18" charset="-34"/>
              </a:rPr>
              <a:t> of </a:t>
            </a:r>
          </a:p>
          <a:p>
            <a:pPr>
              <a:buNone/>
            </a:pPr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ngsanaUPC" pitchFamily="18" charset="-34"/>
                <a:cs typeface="AngsanaUPC" pitchFamily="18" charset="-34"/>
              </a:rPr>
              <a:t>	</a:t>
            </a:r>
            <a:r>
              <a:rPr lang="en-US" sz="4400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ngsanaUPC" pitchFamily="18" charset="-34"/>
                <a:cs typeface="AngsanaUPC" pitchFamily="18" charset="-34"/>
              </a:rPr>
              <a:t>information and meaning  </a:t>
            </a:r>
            <a:endParaRPr lang="en-US" sz="4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ngsanaUPC" pitchFamily="18" charset="-34"/>
              <a:cs typeface="AngsanaUPC" pitchFamily="18" charset="-34"/>
            </a:endParaRPr>
          </a:p>
          <a:p>
            <a:pPr>
              <a:buNone/>
            </a:pPr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ngsanaUPC" pitchFamily="18" charset="-34"/>
                <a:cs typeface="AngsanaUPC" pitchFamily="18" charset="-34"/>
              </a:rPr>
              <a:t>   from one individual or </a:t>
            </a:r>
          </a:p>
          <a:p>
            <a:pPr>
              <a:buNone/>
            </a:pPr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ngsanaUPC" pitchFamily="18" charset="-34"/>
                <a:cs typeface="AngsanaUPC" pitchFamily="18" charset="-34"/>
              </a:rPr>
              <a:t>   group to another.</a:t>
            </a:r>
            <a:endParaRPr lang="en-US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ngsanaUPC" pitchFamily="18" charset="-34"/>
              <a:cs typeface="AngsanaUPC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1143000"/>
          </a:xfrm>
          <a:solidFill>
            <a:schemeClr val="accent4">
              <a:lumMod val="50000"/>
            </a:schemeClr>
          </a:solidFill>
          <a:ln w="7620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b="1" u="sng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TWO BASIC FORMS OF COMMUNICATION</a:t>
            </a:r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: </a:t>
            </a:r>
            <a:r>
              <a:rPr lang="en-US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ORAL &amp; WRITTEN</a:t>
            </a:r>
            <a:endParaRPr lang="en-US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/>
          </a:bodyPr>
          <a:lstStyle/>
          <a:p>
            <a:r>
              <a:rPr lang="en-US" sz="3600" b="1" u="sng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WRITTEN COMMUNICATION:</a:t>
            </a:r>
          </a:p>
          <a:p>
            <a:pPr>
              <a:buNone/>
            </a:pPr>
            <a:endParaRPr lang="en-US" sz="800" u="sng" dirty="0" smtClean="0"/>
          </a:p>
          <a:p>
            <a:pPr>
              <a:buNone/>
            </a:pPr>
            <a:r>
              <a:rPr lang="en-US" sz="2800" b="1" u="sng" dirty="0" smtClean="0"/>
              <a:t>ADVANTAGES</a:t>
            </a:r>
            <a:r>
              <a:rPr lang="en-US" sz="2800" b="1" dirty="0" smtClean="0"/>
              <a:t>		               </a:t>
            </a:r>
            <a:r>
              <a:rPr lang="en-US" sz="2800" b="1" u="sng" dirty="0" smtClean="0"/>
              <a:t>DISADVANTAGES</a:t>
            </a:r>
          </a:p>
          <a:p>
            <a:pPr>
              <a:buNone/>
            </a:pPr>
            <a:r>
              <a:rPr lang="en-US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Documentation			       </a:t>
            </a:r>
            <a:r>
              <a:rPr lang="en-US" sz="24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Careful preparation</a:t>
            </a:r>
          </a:p>
          <a:p>
            <a:pPr>
              <a:buNone/>
            </a:pPr>
            <a:r>
              <a:rPr lang="en-US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Time to develop/organize message  </a:t>
            </a:r>
            <a:r>
              <a:rPr lang="en-US" sz="24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Difficult to prepare</a:t>
            </a:r>
          </a:p>
          <a:p>
            <a:pPr>
              <a:buNone/>
            </a:pPr>
            <a:r>
              <a:rPr lang="en-US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Prepared when convenient</a:t>
            </a:r>
            <a:endParaRPr lang="en-US" sz="24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2895600" y="4267200"/>
            <a:ext cx="3200400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written communicat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95600" y="4457700"/>
            <a:ext cx="3200400" cy="2400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  <a:ln w="76200">
            <a:solidFill>
              <a:schemeClr val="accent2"/>
            </a:solidFill>
          </a:ln>
        </p:spPr>
        <p:txBody>
          <a:bodyPr/>
          <a:lstStyle/>
          <a:p>
            <a:pPr algn="ctr"/>
            <a:r>
              <a:rPr lang="en-US" b="1" dirty="0" smtClean="0">
                <a:solidFill>
                  <a:srgbClr val="D73003"/>
                </a:solidFill>
              </a:rPr>
              <a:t>ETHICS!</a:t>
            </a:r>
            <a:endParaRPr lang="en-US" b="1" dirty="0">
              <a:solidFill>
                <a:srgbClr val="D7300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900" b="1" u="sng" dirty="0" smtClean="0"/>
              <a:t>7 GOALS OF ETHICAL BUSINESS COMMUNICATORS</a:t>
            </a:r>
            <a:r>
              <a:rPr lang="en-US" sz="3900" b="1" dirty="0" smtClean="0"/>
              <a:t>:</a:t>
            </a:r>
          </a:p>
          <a:p>
            <a:pPr>
              <a:buNone/>
            </a:pPr>
            <a:endParaRPr lang="en-US" sz="900" dirty="0" smtClean="0"/>
          </a:p>
          <a:p>
            <a:pPr>
              <a:buNone/>
            </a:pPr>
            <a:r>
              <a:rPr lang="en-US" dirty="0" smtClean="0"/>
              <a:t>	</a:t>
            </a:r>
            <a:r>
              <a:rPr lang="en-US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1.  Abide by the Law</a:t>
            </a:r>
          </a:p>
          <a:p>
            <a:pPr>
              <a:buNone/>
            </a:pPr>
            <a:r>
              <a:rPr lang="en-US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	2.  Tell the truth</a:t>
            </a:r>
          </a:p>
          <a:p>
            <a:pPr>
              <a:buNone/>
            </a:pPr>
            <a:r>
              <a:rPr lang="en-US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	3.  Label opinions</a:t>
            </a:r>
          </a:p>
          <a:p>
            <a:pPr>
              <a:buNone/>
            </a:pPr>
            <a:r>
              <a:rPr lang="en-US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	4.  Be objective</a:t>
            </a:r>
          </a:p>
          <a:p>
            <a:pPr>
              <a:buNone/>
            </a:pPr>
            <a:r>
              <a:rPr lang="en-US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	5.  Communicate Clearly</a:t>
            </a:r>
          </a:p>
          <a:p>
            <a:pPr>
              <a:buNone/>
            </a:pPr>
            <a:r>
              <a:rPr lang="en-US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	6.  Use inclusive language</a:t>
            </a:r>
          </a:p>
          <a:p>
            <a:pPr>
              <a:buNone/>
            </a:pPr>
            <a:r>
              <a:rPr lang="en-US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	7.  Give Credit</a:t>
            </a:r>
          </a:p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168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>
                <a:solidFill>
                  <a:srgbClr val="00FFFF"/>
                </a:solidFill>
              </a:rPr>
              <a:t>WRITING SKILLS???</a:t>
            </a:r>
            <a:endParaRPr lang="en-US" b="1" u="sng" dirty="0">
              <a:solidFill>
                <a:srgbClr val="00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54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GRAMMAR     	PUNCTUATION  			SPELLING 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05800" cy="1143000"/>
          </a:xfrm>
        </p:spPr>
        <p:txBody>
          <a:bodyPr>
            <a:normAutofit fontScale="90000"/>
          </a:bodyPr>
          <a:lstStyle/>
          <a:p>
            <a:r>
              <a:rPr lang="en-US" sz="4000" b="1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WHAT EMPLOYERS ARE LOOKING FOR</a:t>
            </a:r>
            <a:r>
              <a:rPr lang="en-US" sz="4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:</a:t>
            </a:r>
            <a:endParaRPr lang="en-US" sz="40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7467600" cy="4906963"/>
          </a:xfrm>
        </p:spPr>
        <p:txBody>
          <a:bodyPr>
            <a:normAutofit fontScale="55000" lnSpcReduction="20000"/>
          </a:bodyPr>
          <a:lstStyle/>
          <a:p>
            <a:r>
              <a:rPr lang="en-US" sz="3600" b="1" dirty="0" smtClean="0">
                <a:solidFill>
                  <a:srgbClr val="52ADF8"/>
                </a:solidFill>
              </a:rPr>
              <a:t>EDUCATION</a:t>
            </a:r>
          </a:p>
          <a:p>
            <a:r>
              <a:rPr lang="en-US" sz="3600" b="1" dirty="0" smtClean="0">
                <a:solidFill>
                  <a:srgbClr val="52ADF8"/>
                </a:solidFill>
              </a:rPr>
              <a:t>EXPERIENCE</a:t>
            </a:r>
          </a:p>
          <a:p>
            <a:r>
              <a:rPr lang="en-US" sz="3600" b="1" dirty="0" smtClean="0">
                <a:solidFill>
                  <a:srgbClr val="52ADF8"/>
                </a:solidFill>
              </a:rPr>
              <a:t>HARD SKILLS (Technical)</a:t>
            </a:r>
          </a:p>
          <a:p>
            <a:r>
              <a:rPr lang="en-US" sz="3600" b="1" dirty="0" smtClean="0">
                <a:solidFill>
                  <a:srgbClr val="52ADF8"/>
                </a:solidFill>
              </a:rPr>
              <a:t>SOFT SKILLS:    </a:t>
            </a:r>
          </a:p>
          <a:p>
            <a:pPr>
              <a:buNone/>
            </a:pPr>
            <a:r>
              <a:rPr lang="en-US" dirty="0" smtClean="0"/>
              <a:t>		</a:t>
            </a:r>
            <a:r>
              <a:rPr lang="en-US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Oral communication</a:t>
            </a:r>
          </a:p>
          <a:p>
            <a:pPr>
              <a:buNone/>
            </a:pPr>
            <a:r>
              <a:rPr lang="en-US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		Written communication</a:t>
            </a:r>
          </a:p>
          <a:p>
            <a:pPr>
              <a:buNone/>
            </a:pPr>
            <a:r>
              <a:rPr lang="en-US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		Listening</a:t>
            </a:r>
          </a:p>
          <a:p>
            <a:pPr>
              <a:buNone/>
            </a:pPr>
            <a:r>
              <a:rPr lang="en-US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		Non-verbal</a:t>
            </a:r>
          </a:p>
          <a:p>
            <a:pPr>
              <a:buNone/>
            </a:pPr>
            <a:r>
              <a:rPr lang="en-US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		Interpersonal</a:t>
            </a:r>
          </a:p>
          <a:p>
            <a:pPr>
              <a:buNone/>
            </a:pPr>
            <a:r>
              <a:rPr lang="en-US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		Team players</a:t>
            </a:r>
          </a:p>
          <a:p>
            <a:pPr>
              <a:buNone/>
            </a:pPr>
            <a:r>
              <a:rPr lang="en-US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		Problem solving</a:t>
            </a:r>
          </a:p>
          <a:p>
            <a:pPr>
              <a:buNone/>
            </a:pPr>
            <a:r>
              <a:rPr lang="en-US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		Decision making</a:t>
            </a:r>
          </a:p>
          <a:p>
            <a:pPr>
              <a:buNone/>
            </a:pPr>
            <a:r>
              <a:rPr lang="en-US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		Adapting to change</a:t>
            </a:r>
          </a:p>
          <a:p>
            <a:pPr>
              <a:buNone/>
            </a:pPr>
            <a:r>
              <a:rPr lang="en-US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		Implementing change</a:t>
            </a:r>
          </a:p>
          <a:p>
            <a:pPr>
              <a:buNone/>
            </a:pPr>
            <a:r>
              <a:rPr lang="en-US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		Organizational</a:t>
            </a:r>
          </a:p>
          <a:p>
            <a:pPr>
              <a:buNone/>
            </a:pPr>
            <a:r>
              <a:rPr lang="en-US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		Leadership</a:t>
            </a:r>
          </a:p>
          <a:p>
            <a:pPr>
              <a:buNone/>
            </a:pPr>
            <a:r>
              <a:rPr lang="en-US" dirty="0" smtClean="0"/>
              <a:t>		</a:t>
            </a:r>
            <a:endParaRPr lang="en-US" dirty="0"/>
          </a:p>
        </p:txBody>
      </p:sp>
      <p:pic>
        <p:nvPicPr>
          <p:cNvPr id="4" name="Picture 3" descr="tv_community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81600" y="1828800"/>
            <a:ext cx="3429000" cy="2743200"/>
          </a:xfrm>
          <a:prstGeom prst="rect">
            <a:avLst/>
          </a:prstGeom>
        </p:spPr>
      </p:pic>
      <p:sp>
        <p:nvSpPr>
          <p:cNvPr id="5" name="Freeform 4"/>
          <p:cNvSpPr/>
          <p:nvPr/>
        </p:nvSpPr>
        <p:spPr>
          <a:xfrm>
            <a:off x="990600" y="5791200"/>
            <a:ext cx="7970520" cy="400594"/>
          </a:xfrm>
          <a:custGeom>
            <a:avLst/>
            <a:gdLst>
              <a:gd name="connsiteX0" fmla="*/ 0 w 7589520"/>
              <a:gd name="connsiteY0" fmla="*/ 182880 h 248194"/>
              <a:gd name="connsiteX1" fmla="*/ 39189 w 7589520"/>
              <a:gd name="connsiteY1" fmla="*/ 209006 h 248194"/>
              <a:gd name="connsiteX2" fmla="*/ 117566 w 7589520"/>
              <a:gd name="connsiteY2" fmla="*/ 222069 h 248194"/>
              <a:gd name="connsiteX3" fmla="*/ 156754 w 7589520"/>
              <a:gd name="connsiteY3" fmla="*/ 235131 h 248194"/>
              <a:gd name="connsiteX4" fmla="*/ 457200 w 7589520"/>
              <a:gd name="connsiteY4" fmla="*/ 222069 h 248194"/>
              <a:gd name="connsiteX5" fmla="*/ 535577 w 7589520"/>
              <a:gd name="connsiteY5" fmla="*/ 169817 h 248194"/>
              <a:gd name="connsiteX6" fmla="*/ 587829 w 7589520"/>
              <a:gd name="connsiteY6" fmla="*/ 156754 h 248194"/>
              <a:gd name="connsiteX7" fmla="*/ 679269 w 7589520"/>
              <a:gd name="connsiteY7" fmla="*/ 117566 h 248194"/>
              <a:gd name="connsiteX8" fmla="*/ 718457 w 7589520"/>
              <a:gd name="connsiteY8" fmla="*/ 91440 h 248194"/>
              <a:gd name="connsiteX9" fmla="*/ 757646 w 7589520"/>
              <a:gd name="connsiteY9" fmla="*/ 78377 h 248194"/>
              <a:gd name="connsiteX10" fmla="*/ 809897 w 7589520"/>
              <a:gd name="connsiteY10" fmla="*/ 52251 h 248194"/>
              <a:gd name="connsiteX11" fmla="*/ 849086 w 7589520"/>
              <a:gd name="connsiteY11" fmla="*/ 26126 h 248194"/>
              <a:gd name="connsiteX12" fmla="*/ 901337 w 7589520"/>
              <a:gd name="connsiteY12" fmla="*/ 13063 h 248194"/>
              <a:gd name="connsiteX13" fmla="*/ 940526 w 7589520"/>
              <a:gd name="connsiteY13" fmla="*/ 0 h 248194"/>
              <a:gd name="connsiteX14" fmla="*/ 1123406 w 7589520"/>
              <a:gd name="connsiteY14" fmla="*/ 13063 h 248194"/>
              <a:gd name="connsiteX15" fmla="*/ 1162594 w 7589520"/>
              <a:gd name="connsiteY15" fmla="*/ 26126 h 248194"/>
              <a:gd name="connsiteX16" fmla="*/ 1267097 w 7589520"/>
              <a:gd name="connsiteY16" fmla="*/ 65314 h 248194"/>
              <a:gd name="connsiteX17" fmla="*/ 1345474 w 7589520"/>
              <a:gd name="connsiteY17" fmla="*/ 117566 h 248194"/>
              <a:gd name="connsiteX18" fmla="*/ 1423851 w 7589520"/>
              <a:gd name="connsiteY18" fmla="*/ 156754 h 248194"/>
              <a:gd name="connsiteX19" fmla="*/ 2037806 w 7589520"/>
              <a:gd name="connsiteY19" fmla="*/ 143691 h 248194"/>
              <a:gd name="connsiteX20" fmla="*/ 2194560 w 7589520"/>
              <a:gd name="connsiteY20" fmla="*/ 117566 h 248194"/>
              <a:gd name="connsiteX21" fmla="*/ 2338251 w 7589520"/>
              <a:gd name="connsiteY21" fmla="*/ 104503 h 248194"/>
              <a:gd name="connsiteX22" fmla="*/ 2403566 w 7589520"/>
              <a:gd name="connsiteY22" fmla="*/ 91440 h 248194"/>
              <a:gd name="connsiteX23" fmla="*/ 2521131 w 7589520"/>
              <a:gd name="connsiteY23" fmla="*/ 65314 h 248194"/>
              <a:gd name="connsiteX24" fmla="*/ 2730137 w 7589520"/>
              <a:gd name="connsiteY24" fmla="*/ 78377 h 248194"/>
              <a:gd name="connsiteX25" fmla="*/ 2978331 w 7589520"/>
              <a:gd name="connsiteY25" fmla="*/ 91440 h 248194"/>
              <a:gd name="connsiteX26" fmla="*/ 3056709 w 7589520"/>
              <a:gd name="connsiteY26" fmla="*/ 117566 h 248194"/>
              <a:gd name="connsiteX27" fmla="*/ 3174274 w 7589520"/>
              <a:gd name="connsiteY27" fmla="*/ 182880 h 248194"/>
              <a:gd name="connsiteX28" fmla="*/ 3213463 w 7589520"/>
              <a:gd name="connsiteY28" fmla="*/ 209006 h 248194"/>
              <a:gd name="connsiteX29" fmla="*/ 3971109 w 7589520"/>
              <a:gd name="connsiteY29" fmla="*/ 195943 h 248194"/>
              <a:gd name="connsiteX30" fmla="*/ 4088674 w 7589520"/>
              <a:gd name="connsiteY30" fmla="*/ 182880 h 248194"/>
              <a:gd name="connsiteX31" fmla="*/ 4323806 w 7589520"/>
              <a:gd name="connsiteY31" fmla="*/ 169817 h 248194"/>
              <a:gd name="connsiteX32" fmla="*/ 4376057 w 7589520"/>
              <a:gd name="connsiteY32" fmla="*/ 156754 h 248194"/>
              <a:gd name="connsiteX33" fmla="*/ 4454434 w 7589520"/>
              <a:gd name="connsiteY33" fmla="*/ 143691 h 248194"/>
              <a:gd name="connsiteX34" fmla="*/ 4506686 w 7589520"/>
              <a:gd name="connsiteY34" fmla="*/ 117566 h 248194"/>
              <a:gd name="connsiteX35" fmla="*/ 4572000 w 7589520"/>
              <a:gd name="connsiteY35" fmla="*/ 104503 h 248194"/>
              <a:gd name="connsiteX36" fmla="*/ 4689566 w 7589520"/>
              <a:gd name="connsiteY36" fmla="*/ 78377 h 248194"/>
              <a:gd name="connsiteX37" fmla="*/ 5316583 w 7589520"/>
              <a:gd name="connsiteY37" fmla="*/ 91440 h 248194"/>
              <a:gd name="connsiteX38" fmla="*/ 5355771 w 7589520"/>
              <a:gd name="connsiteY38" fmla="*/ 130629 h 248194"/>
              <a:gd name="connsiteX39" fmla="*/ 5394960 w 7589520"/>
              <a:gd name="connsiteY39" fmla="*/ 143691 h 248194"/>
              <a:gd name="connsiteX40" fmla="*/ 5434149 w 7589520"/>
              <a:gd name="connsiteY40" fmla="*/ 169817 h 248194"/>
              <a:gd name="connsiteX41" fmla="*/ 5760720 w 7589520"/>
              <a:gd name="connsiteY41" fmla="*/ 130629 h 248194"/>
              <a:gd name="connsiteX42" fmla="*/ 5799909 w 7589520"/>
              <a:gd name="connsiteY42" fmla="*/ 104503 h 248194"/>
              <a:gd name="connsiteX43" fmla="*/ 5995851 w 7589520"/>
              <a:gd name="connsiteY43" fmla="*/ 130629 h 248194"/>
              <a:gd name="connsiteX44" fmla="*/ 6100354 w 7589520"/>
              <a:gd name="connsiteY44" fmla="*/ 182880 h 248194"/>
              <a:gd name="connsiteX45" fmla="*/ 6230983 w 7589520"/>
              <a:gd name="connsiteY45" fmla="*/ 222069 h 248194"/>
              <a:gd name="connsiteX46" fmla="*/ 6283234 w 7589520"/>
              <a:gd name="connsiteY46" fmla="*/ 248194 h 248194"/>
              <a:gd name="connsiteX47" fmla="*/ 6675120 w 7589520"/>
              <a:gd name="connsiteY47" fmla="*/ 235131 h 248194"/>
              <a:gd name="connsiteX48" fmla="*/ 6779623 w 7589520"/>
              <a:gd name="connsiteY48" fmla="*/ 195943 h 248194"/>
              <a:gd name="connsiteX49" fmla="*/ 7001691 w 7589520"/>
              <a:gd name="connsiteY49" fmla="*/ 182880 h 248194"/>
              <a:gd name="connsiteX50" fmla="*/ 7132320 w 7589520"/>
              <a:gd name="connsiteY50" fmla="*/ 156754 h 248194"/>
              <a:gd name="connsiteX51" fmla="*/ 7171509 w 7589520"/>
              <a:gd name="connsiteY51" fmla="*/ 143691 h 248194"/>
              <a:gd name="connsiteX52" fmla="*/ 7249886 w 7589520"/>
              <a:gd name="connsiteY52" fmla="*/ 91440 h 248194"/>
              <a:gd name="connsiteX53" fmla="*/ 7328263 w 7589520"/>
              <a:gd name="connsiteY53" fmla="*/ 104503 h 248194"/>
              <a:gd name="connsiteX54" fmla="*/ 7367451 w 7589520"/>
              <a:gd name="connsiteY54" fmla="*/ 130629 h 248194"/>
              <a:gd name="connsiteX55" fmla="*/ 7406640 w 7589520"/>
              <a:gd name="connsiteY55" fmla="*/ 143691 h 248194"/>
              <a:gd name="connsiteX56" fmla="*/ 7550331 w 7589520"/>
              <a:gd name="connsiteY56" fmla="*/ 209006 h 248194"/>
              <a:gd name="connsiteX57" fmla="*/ 7589520 w 7589520"/>
              <a:gd name="connsiteY57" fmla="*/ 209006 h 248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7589520" h="248194">
                <a:moveTo>
                  <a:pt x="0" y="182880"/>
                </a:moveTo>
                <a:cubicBezTo>
                  <a:pt x="13063" y="191589"/>
                  <a:pt x="24295" y="204041"/>
                  <a:pt x="39189" y="209006"/>
                </a:cubicBezTo>
                <a:cubicBezTo>
                  <a:pt x="64316" y="217382"/>
                  <a:pt x="91711" y="216323"/>
                  <a:pt x="117566" y="222069"/>
                </a:cubicBezTo>
                <a:cubicBezTo>
                  <a:pt x="131007" y="225056"/>
                  <a:pt x="143691" y="230777"/>
                  <a:pt x="156754" y="235131"/>
                </a:cubicBezTo>
                <a:cubicBezTo>
                  <a:pt x="256903" y="230777"/>
                  <a:pt x="357252" y="229757"/>
                  <a:pt x="457200" y="222069"/>
                </a:cubicBezTo>
                <a:cubicBezTo>
                  <a:pt x="516113" y="217537"/>
                  <a:pt x="483704" y="199459"/>
                  <a:pt x="535577" y="169817"/>
                </a:cubicBezTo>
                <a:cubicBezTo>
                  <a:pt x="551165" y="160910"/>
                  <a:pt x="570412" y="161108"/>
                  <a:pt x="587829" y="156754"/>
                </a:cubicBezTo>
                <a:cubicBezTo>
                  <a:pt x="686216" y="91163"/>
                  <a:pt x="561170" y="168180"/>
                  <a:pt x="679269" y="117566"/>
                </a:cubicBezTo>
                <a:cubicBezTo>
                  <a:pt x="693699" y="111382"/>
                  <a:pt x="704415" y="98461"/>
                  <a:pt x="718457" y="91440"/>
                </a:cubicBezTo>
                <a:cubicBezTo>
                  <a:pt x="730773" y="85282"/>
                  <a:pt x="744990" y="83801"/>
                  <a:pt x="757646" y="78377"/>
                </a:cubicBezTo>
                <a:cubicBezTo>
                  <a:pt x="775544" y="70706"/>
                  <a:pt x="792990" y="61912"/>
                  <a:pt x="809897" y="52251"/>
                </a:cubicBezTo>
                <a:cubicBezTo>
                  <a:pt x="823528" y="44462"/>
                  <a:pt x="834656" y="32310"/>
                  <a:pt x="849086" y="26126"/>
                </a:cubicBezTo>
                <a:cubicBezTo>
                  <a:pt x="865587" y="19054"/>
                  <a:pt x="884075" y="17995"/>
                  <a:pt x="901337" y="13063"/>
                </a:cubicBezTo>
                <a:cubicBezTo>
                  <a:pt x="914577" y="9280"/>
                  <a:pt x="927463" y="4354"/>
                  <a:pt x="940526" y="0"/>
                </a:cubicBezTo>
                <a:cubicBezTo>
                  <a:pt x="1001486" y="4354"/>
                  <a:pt x="1062709" y="5922"/>
                  <a:pt x="1123406" y="13063"/>
                </a:cubicBezTo>
                <a:cubicBezTo>
                  <a:pt x="1137081" y="14672"/>
                  <a:pt x="1149355" y="22343"/>
                  <a:pt x="1162594" y="26126"/>
                </a:cubicBezTo>
                <a:cubicBezTo>
                  <a:pt x="1221781" y="43037"/>
                  <a:pt x="1211756" y="32109"/>
                  <a:pt x="1267097" y="65314"/>
                </a:cubicBezTo>
                <a:cubicBezTo>
                  <a:pt x="1294022" y="81469"/>
                  <a:pt x="1315686" y="107637"/>
                  <a:pt x="1345474" y="117566"/>
                </a:cubicBezTo>
                <a:cubicBezTo>
                  <a:pt x="1399557" y="135594"/>
                  <a:pt x="1373206" y="122991"/>
                  <a:pt x="1423851" y="156754"/>
                </a:cubicBezTo>
                <a:lnTo>
                  <a:pt x="2037806" y="143691"/>
                </a:lnTo>
                <a:cubicBezTo>
                  <a:pt x="2466613" y="128377"/>
                  <a:pt x="2014052" y="143353"/>
                  <a:pt x="2194560" y="117566"/>
                </a:cubicBezTo>
                <a:cubicBezTo>
                  <a:pt x="2242171" y="110764"/>
                  <a:pt x="2290354" y="108857"/>
                  <a:pt x="2338251" y="104503"/>
                </a:cubicBezTo>
                <a:cubicBezTo>
                  <a:pt x="2360023" y="100149"/>
                  <a:pt x="2381892" y="96257"/>
                  <a:pt x="2403566" y="91440"/>
                </a:cubicBezTo>
                <a:cubicBezTo>
                  <a:pt x="2569609" y="54541"/>
                  <a:pt x="2324124" y="104716"/>
                  <a:pt x="2521131" y="65314"/>
                </a:cubicBezTo>
                <a:lnTo>
                  <a:pt x="2730137" y="78377"/>
                </a:lnTo>
                <a:cubicBezTo>
                  <a:pt x="2812848" y="83103"/>
                  <a:pt x="2896075" y="81569"/>
                  <a:pt x="2978331" y="91440"/>
                </a:cubicBezTo>
                <a:cubicBezTo>
                  <a:pt x="3005674" y="94721"/>
                  <a:pt x="3030583" y="108857"/>
                  <a:pt x="3056709" y="117566"/>
                </a:cubicBezTo>
                <a:cubicBezTo>
                  <a:pt x="3125683" y="140558"/>
                  <a:pt x="3084443" y="122993"/>
                  <a:pt x="3174274" y="182880"/>
                </a:cubicBezTo>
                <a:lnTo>
                  <a:pt x="3213463" y="209006"/>
                </a:lnTo>
                <a:lnTo>
                  <a:pt x="3971109" y="195943"/>
                </a:lnTo>
                <a:cubicBezTo>
                  <a:pt x="4010521" y="194767"/>
                  <a:pt x="4049352" y="185793"/>
                  <a:pt x="4088674" y="182880"/>
                </a:cubicBezTo>
                <a:cubicBezTo>
                  <a:pt x="4166958" y="177081"/>
                  <a:pt x="4245429" y="174171"/>
                  <a:pt x="4323806" y="169817"/>
                </a:cubicBezTo>
                <a:cubicBezTo>
                  <a:pt x="4341223" y="165463"/>
                  <a:pt x="4358453" y="160275"/>
                  <a:pt x="4376057" y="156754"/>
                </a:cubicBezTo>
                <a:cubicBezTo>
                  <a:pt x="4402029" y="151560"/>
                  <a:pt x="4429065" y="151302"/>
                  <a:pt x="4454434" y="143691"/>
                </a:cubicBezTo>
                <a:cubicBezTo>
                  <a:pt x="4473086" y="138096"/>
                  <a:pt x="4488212" y="123724"/>
                  <a:pt x="4506686" y="117566"/>
                </a:cubicBezTo>
                <a:cubicBezTo>
                  <a:pt x="4527749" y="110545"/>
                  <a:pt x="4550326" y="109319"/>
                  <a:pt x="4572000" y="104503"/>
                </a:cubicBezTo>
                <a:cubicBezTo>
                  <a:pt x="4738017" y="67610"/>
                  <a:pt x="4492589" y="117772"/>
                  <a:pt x="4689566" y="78377"/>
                </a:cubicBezTo>
                <a:cubicBezTo>
                  <a:pt x="4898572" y="82731"/>
                  <a:pt x="5108172" y="75094"/>
                  <a:pt x="5316583" y="91440"/>
                </a:cubicBezTo>
                <a:cubicBezTo>
                  <a:pt x="5335000" y="92884"/>
                  <a:pt x="5340400" y="120382"/>
                  <a:pt x="5355771" y="130629"/>
                </a:cubicBezTo>
                <a:cubicBezTo>
                  <a:pt x="5367228" y="138267"/>
                  <a:pt x="5381897" y="139337"/>
                  <a:pt x="5394960" y="143691"/>
                </a:cubicBezTo>
                <a:cubicBezTo>
                  <a:pt x="5408023" y="152400"/>
                  <a:pt x="5418463" y="169163"/>
                  <a:pt x="5434149" y="169817"/>
                </a:cubicBezTo>
                <a:cubicBezTo>
                  <a:pt x="5611668" y="177214"/>
                  <a:pt x="5651318" y="193144"/>
                  <a:pt x="5760720" y="130629"/>
                </a:cubicBezTo>
                <a:cubicBezTo>
                  <a:pt x="5774351" y="122840"/>
                  <a:pt x="5786846" y="113212"/>
                  <a:pt x="5799909" y="104503"/>
                </a:cubicBezTo>
                <a:cubicBezTo>
                  <a:pt x="5814272" y="105939"/>
                  <a:pt x="5957825" y="116004"/>
                  <a:pt x="5995851" y="130629"/>
                </a:cubicBezTo>
                <a:cubicBezTo>
                  <a:pt x="6032201" y="144610"/>
                  <a:pt x="6062571" y="173434"/>
                  <a:pt x="6100354" y="182880"/>
                </a:cubicBezTo>
                <a:cubicBezTo>
                  <a:pt x="6137858" y="192256"/>
                  <a:pt x="6199177" y="206166"/>
                  <a:pt x="6230983" y="222069"/>
                </a:cubicBezTo>
                <a:lnTo>
                  <a:pt x="6283234" y="248194"/>
                </a:lnTo>
                <a:cubicBezTo>
                  <a:pt x="6413863" y="243840"/>
                  <a:pt x="6544644" y="242806"/>
                  <a:pt x="6675120" y="235131"/>
                </a:cubicBezTo>
                <a:cubicBezTo>
                  <a:pt x="6852071" y="224722"/>
                  <a:pt x="6596546" y="222097"/>
                  <a:pt x="6779623" y="195943"/>
                </a:cubicBezTo>
                <a:cubicBezTo>
                  <a:pt x="6853028" y="185456"/>
                  <a:pt x="6927668" y="187234"/>
                  <a:pt x="7001691" y="182880"/>
                </a:cubicBezTo>
                <a:cubicBezTo>
                  <a:pt x="7045234" y="174171"/>
                  <a:pt x="7089052" y="166739"/>
                  <a:pt x="7132320" y="156754"/>
                </a:cubicBezTo>
                <a:cubicBezTo>
                  <a:pt x="7145737" y="153658"/>
                  <a:pt x="7159472" y="150378"/>
                  <a:pt x="7171509" y="143691"/>
                </a:cubicBezTo>
                <a:cubicBezTo>
                  <a:pt x="7198957" y="128442"/>
                  <a:pt x="7249886" y="91440"/>
                  <a:pt x="7249886" y="91440"/>
                </a:cubicBezTo>
                <a:cubicBezTo>
                  <a:pt x="7276012" y="95794"/>
                  <a:pt x="7303136" y="96127"/>
                  <a:pt x="7328263" y="104503"/>
                </a:cubicBezTo>
                <a:cubicBezTo>
                  <a:pt x="7343157" y="109468"/>
                  <a:pt x="7353409" y="123608"/>
                  <a:pt x="7367451" y="130629"/>
                </a:cubicBezTo>
                <a:cubicBezTo>
                  <a:pt x="7379767" y="136787"/>
                  <a:pt x="7394105" y="137993"/>
                  <a:pt x="7406640" y="143691"/>
                </a:cubicBezTo>
                <a:cubicBezTo>
                  <a:pt x="7417226" y="148503"/>
                  <a:pt x="7511754" y="202576"/>
                  <a:pt x="7550331" y="209006"/>
                </a:cubicBezTo>
                <a:cubicBezTo>
                  <a:pt x="7563216" y="211154"/>
                  <a:pt x="7576457" y="209006"/>
                  <a:pt x="7589520" y="209006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UG OF WA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75101" y="1563594"/>
            <a:ext cx="5168899" cy="3344582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WHY FORM GROUPS &amp; TEAMS?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027237"/>
            <a:ext cx="7467600" cy="4525963"/>
          </a:xfrm>
        </p:spPr>
        <p:txBody>
          <a:bodyPr/>
          <a:lstStyle/>
          <a:p>
            <a:r>
              <a:rPr lang="en-US" b="1" dirty="0" smtClean="0">
                <a:solidFill>
                  <a:srgbClr val="00B0F0"/>
                </a:solidFill>
              </a:rPr>
              <a:t>Better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smtClean="0">
                <a:solidFill>
                  <a:srgbClr val="00B0F0"/>
                </a:solidFill>
              </a:rPr>
              <a:t>decisions</a:t>
            </a:r>
          </a:p>
          <a:p>
            <a:r>
              <a:rPr lang="en-US" b="1" dirty="0" smtClean="0">
                <a:solidFill>
                  <a:srgbClr val="00B0F0"/>
                </a:solidFill>
              </a:rPr>
              <a:t>Faster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smtClean="0">
                <a:solidFill>
                  <a:srgbClr val="00B0F0"/>
                </a:solidFill>
              </a:rPr>
              <a:t>response</a:t>
            </a:r>
          </a:p>
          <a:p>
            <a:r>
              <a:rPr lang="en-US" b="1" dirty="0">
                <a:solidFill>
                  <a:srgbClr val="00B0F0"/>
                </a:solidFill>
              </a:rPr>
              <a:t>Reduced risks</a:t>
            </a:r>
          </a:p>
          <a:p>
            <a:r>
              <a:rPr lang="en-US" b="1" dirty="0">
                <a:solidFill>
                  <a:srgbClr val="00B0F0"/>
                </a:solidFill>
              </a:rPr>
              <a:t>Greater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>
                <a:solidFill>
                  <a:srgbClr val="00B0F0"/>
                </a:solidFill>
              </a:rPr>
              <a:t>“buy-in”</a:t>
            </a:r>
          </a:p>
          <a:p>
            <a:r>
              <a:rPr lang="en-US" b="1" dirty="0" smtClean="0">
                <a:solidFill>
                  <a:srgbClr val="00B0F0"/>
                </a:solidFill>
              </a:rPr>
              <a:t>Increased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smtClean="0">
                <a:solidFill>
                  <a:srgbClr val="00B0F0"/>
                </a:solidFill>
              </a:rPr>
              <a:t>productivity</a:t>
            </a:r>
          </a:p>
          <a:p>
            <a:r>
              <a:rPr lang="en-US" b="1" dirty="0" smtClean="0">
                <a:solidFill>
                  <a:srgbClr val="00B0F0"/>
                </a:solidFill>
              </a:rPr>
              <a:t>Less resistance to change</a:t>
            </a:r>
          </a:p>
          <a:p>
            <a:r>
              <a:rPr lang="en-US" b="1" dirty="0" smtClean="0">
                <a:solidFill>
                  <a:srgbClr val="00B0F0"/>
                </a:solidFill>
              </a:rPr>
              <a:t>Improved employee  morale</a:t>
            </a:r>
          </a:p>
          <a:p>
            <a:pPr>
              <a:buNone/>
            </a:pPr>
            <a:r>
              <a:rPr lang="en-US" b="1" dirty="0" smtClean="0">
                <a:solidFill>
                  <a:srgbClr val="00B0F0"/>
                </a:solidFill>
              </a:rPr>
              <a:t>				</a:t>
            </a:r>
            <a:endParaRPr lang="en-US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630362"/>
          </a:xfrm>
          <a:solidFill>
            <a:schemeClr val="accent2">
              <a:lumMod val="40000"/>
              <a:lumOff val="60000"/>
            </a:schemeClr>
          </a:solidFill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>
            <a:noAutofit/>
          </a:bodyPr>
          <a:lstStyle/>
          <a:p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4 PHASES OF </a:t>
            </a:r>
            <a:b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TEAM DEVELOPMENT</a:t>
            </a:r>
            <a:endParaRPr lang="en-US" sz="54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7467600" cy="4144963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FORMING</a:t>
            </a:r>
          </a:p>
          <a:p>
            <a:r>
              <a:rPr lang="en-US" sz="48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STORMING</a:t>
            </a:r>
          </a:p>
          <a:p>
            <a:r>
              <a:rPr lang="en-US" sz="48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NORMING</a:t>
            </a:r>
          </a:p>
          <a:p>
            <a:r>
              <a:rPr lang="en-US" sz="48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PERFORMING</a:t>
            </a:r>
            <a:endParaRPr lang="en-US" sz="48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Picture 3" descr="golden tea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0" y="2438400"/>
            <a:ext cx="2209800" cy="2209800"/>
          </a:xfrm>
          <a:prstGeom prst="rect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763000" cy="155416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D33B0B"/>
                </a:solidFill>
              </a:rPr>
              <a:t>VIRTUAL TEAMS </a:t>
            </a:r>
            <a:r>
              <a:rPr lang="en-US" dirty="0" smtClean="0">
                <a:solidFill>
                  <a:srgbClr val="00FFFF"/>
                </a:solidFill>
              </a:rPr>
              <a:t>–</a:t>
            </a:r>
            <a:r>
              <a:rPr lang="en-US" dirty="0" smtClean="0"/>
              <a:t> </a:t>
            </a:r>
            <a:r>
              <a:rPr lang="en-US" sz="3100" dirty="0" smtClean="0">
                <a:solidFill>
                  <a:srgbClr val="00FFFF"/>
                </a:solidFill>
              </a:rPr>
              <a:t>shared purpose across space, time and organization boundaries using technology.</a:t>
            </a:r>
            <a:endParaRPr lang="en-US" sz="3100" dirty="0">
              <a:solidFill>
                <a:srgbClr val="00FFFF"/>
              </a:solidFill>
            </a:endParaRPr>
          </a:p>
        </p:txBody>
      </p:sp>
      <p:pic>
        <p:nvPicPr>
          <p:cNvPr id="6" name="Content Placeholder 5" descr="virtual team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943600" y="1905000"/>
            <a:ext cx="2944091" cy="2590800"/>
          </a:xfrm>
        </p:spPr>
      </p:pic>
      <p:sp>
        <p:nvSpPr>
          <p:cNvPr id="7" name="TextBox 6"/>
          <p:cNvSpPr txBox="1"/>
          <p:nvPr/>
        </p:nvSpPr>
        <p:spPr>
          <a:xfrm>
            <a:off x="457200" y="2362200"/>
            <a:ext cx="54102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solidFill>
                  <a:srgbClr val="D73003"/>
                </a:solidFill>
              </a:rPr>
              <a:t>HYUNDIA MOTORS</a:t>
            </a:r>
          </a:p>
          <a:p>
            <a:r>
              <a:rPr lang="en-US" sz="2800" dirty="0" smtClean="0"/>
              <a:t>Engineering in </a:t>
            </a:r>
            <a:r>
              <a:rPr lang="en-US" sz="2800" dirty="0" smtClean="0">
                <a:solidFill>
                  <a:srgbClr val="00FFFF"/>
                </a:solidFill>
              </a:rPr>
              <a:t>Korea</a:t>
            </a:r>
          </a:p>
          <a:p>
            <a:r>
              <a:rPr lang="en-US" sz="2800" dirty="0" smtClean="0"/>
              <a:t>Research ion Tokyo/</a:t>
            </a:r>
            <a:r>
              <a:rPr lang="en-US" sz="2800" dirty="0" smtClean="0">
                <a:solidFill>
                  <a:srgbClr val="00FFFF"/>
                </a:solidFill>
              </a:rPr>
              <a:t>Germany</a:t>
            </a:r>
          </a:p>
          <a:p>
            <a:r>
              <a:rPr lang="en-US" sz="2800" dirty="0" smtClean="0"/>
              <a:t>Styling in California</a:t>
            </a:r>
            <a:endParaRPr lang="en-US" sz="2800" dirty="0" smtClean="0">
              <a:solidFill>
                <a:srgbClr val="00FFFF"/>
              </a:solidFill>
            </a:endParaRPr>
          </a:p>
          <a:p>
            <a:r>
              <a:rPr lang="en-US" sz="2800" dirty="0" smtClean="0">
                <a:solidFill>
                  <a:srgbClr val="00FFFF"/>
                </a:solidFill>
              </a:rPr>
              <a:t>Engine calibration/testing </a:t>
            </a:r>
            <a:r>
              <a:rPr lang="en-US" sz="2800" dirty="0" smtClean="0"/>
              <a:t>in </a:t>
            </a:r>
            <a:r>
              <a:rPr lang="en-US" sz="2800" dirty="0" smtClean="0">
                <a:solidFill>
                  <a:srgbClr val="00FFFF"/>
                </a:solidFill>
              </a:rPr>
              <a:t>Michigan</a:t>
            </a:r>
          </a:p>
          <a:p>
            <a:r>
              <a:rPr lang="en-US" sz="2800" dirty="0" smtClean="0"/>
              <a:t>Heat testing in </a:t>
            </a:r>
            <a:r>
              <a:rPr lang="en-US" sz="2800" dirty="0" smtClean="0">
                <a:solidFill>
                  <a:srgbClr val="00FFFF"/>
                </a:solidFill>
              </a:rPr>
              <a:t>California desert</a:t>
            </a:r>
            <a:r>
              <a:rPr lang="en-US" sz="2800" dirty="0" smtClean="0"/>
              <a:t>	</a:t>
            </a:r>
            <a:endParaRPr lang="en-US" sz="2800" dirty="0"/>
          </a:p>
        </p:txBody>
      </p:sp>
      <p:pic>
        <p:nvPicPr>
          <p:cNvPr id="8" name="Picture 7" descr="hyundai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3600" y="4648200"/>
            <a:ext cx="2990850" cy="2075650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457200" y="1828800"/>
            <a:ext cx="8458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  <a:ln w="76200"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/>
          <a:lstStyle/>
          <a:p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      </a:t>
            </a:r>
            <a:r>
              <a:rPr lang="en-US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TOP SKILL SETS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: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828800"/>
            <a:ext cx="7467600" cy="441960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WHAT EXECUTIVES ARE LOOKING FOR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TEAMWORK SKILLS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CRITICAL THINKING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ANALYTICAL REASONING SKILLS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ORAL COMMUNICATION SKILLS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WRITTEN COMMUNICATION SKILLS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  <a:ln w="28575">
            <a:solidFill>
              <a:srgbClr val="00B0F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KNOWLEDGE WORKERS IN </a:t>
            </a:r>
            <a:b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THE INFORMATION AGE 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800600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55000" lnSpcReduction="20000"/>
          </a:bodyPr>
          <a:lstStyle/>
          <a:p>
            <a:pPr>
              <a:buNone/>
            </a:pPr>
            <a:endParaRPr lang="en-US" sz="4500" b="1" u="sng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en-US" sz="4500" b="1" u="sng" dirty="0" smtClean="0">
                <a:solidFill>
                  <a:srgbClr val="002060"/>
                </a:solidFill>
              </a:rPr>
              <a:t>KNOWLEDGE WORKERS</a:t>
            </a:r>
            <a:r>
              <a:rPr lang="en-US" sz="4500" b="1" i="1" dirty="0" smtClean="0">
                <a:solidFill>
                  <a:srgbClr val="002060"/>
                </a:solidFill>
              </a:rPr>
              <a:t> – </a:t>
            </a:r>
          </a:p>
          <a:p>
            <a:pPr>
              <a:buNone/>
            </a:pPr>
            <a:r>
              <a:rPr lang="en-US" sz="4000" i="1" dirty="0" smtClean="0">
                <a:solidFill>
                  <a:srgbClr val="002060"/>
                </a:solidFill>
                <a:latin typeface="Arial Black" pitchFamily="34" charset="0"/>
                <a:cs typeface="Aharoni" pitchFamily="2" charset="-79"/>
              </a:rPr>
              <a:t>	</a:t>
            </a:r>
            <a:r>
              <a:rPr lang="en-US" sz="3500" i="1" dirty="0" smtClean="0">
                <a:solidFill>
                  <a:srgbClr val="002060"/>
                </a:solidFill>
                <a:latin typeface="Arial Black" pitchFamily="34" charset="0"/>
                <a:cs typeface="Aharoni" pitchFamily="2" charset="-79"/>
              </a:rPr>
              <a:t>GENERATE, PROCESS  &amp; EXCHANGE INFORMATION!</a:t>
            </a:r>
            <a:endParaRPr lang="en-US" b="1" i="1" dirty="0" smtClean="0">
              <a:solidFill>
                <a:srgbClr val="002060"/>
              </a:solidFill>
            </a:endParaRPr>
          </a:p>
          <a:p>
            <a:endParaRPr lang="en-US" sz="3800" b="1" u="sng" dirty="0" smtClean="0">
              <a:solidFill>
                <a:srgbClr val="002060"/>
              </a:solidFill>
            </a:endParaRPr>
          </a:p>
          <a:p>
            <a:r>
              <a:rPr lang="en-US" sz="3800" b="1" u="sng" dirty="0" smtClean="0">
                <a:solidFill>
                  <a:srgbClr val="002060"/>
                </a:solidFill>
              </a:rPr>
              <a:t>CRITICAL THINKING/PROBLEM SOLVING &amp; DECISION</a:t>
            </a:r>
            <a:endParaRPr lang="en-US" sz="800" b="1" u="sng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en-US" sz="800" b="1" dirty="0" smtClean="0">
                <a:solidFill>
                  <a:srgbClr val="002060"/>
                </a:solidFill>
              </a:rPr>
              <a:t>	</a:t>
            </a:r>
            <a:r>
              <a:rPr lang="en-US" sz="3800" b="1" u="sng" dirty="0" smtClean="0">
                <a:solidFill>
                  <a:srgbClr val="002060"/>
                </a:solidFill>
              </a:rPr>
              <a:t> MAKING TECHNIQUES</a:t>
            </a:r>
            <a:r>
              <a:rPr lang="en-US" sz="4200" i="1" dirty="0">
                <a:solidFill>
                  <a:srgbClr val="002060"/>
                </a:solidFill>
              </a:rPr>
              <a:t>:     </a:t>
            </a:r>
          </a:p>
          <a:p>
            <a:pPr lvl="1"/>
            <a:r>
              <a:rPr lang="en-US" sz="4200" i="1" dirty="0">
                <a:solidFill>
                  <a:srgbClr val="002060"/>
                </a:solidFill>
              </a:rPr>
              <a:t>	Identify the problem</a:t>
            </a:r>
          </a:p>
          <a:p>
            <a:pPr lvl="1"/>
            <a:r>
              <a:rPr lang="en-US" sz="4200" i="1" dirty="0" smtClean="0">
                <a:solidFill>
                  <a:srgbClr val="002060"/>
                </a:solidFill>
              </a:rPr>
              <a:t>	Gather information</a:t>
            </a:r>
          </a:p>
          <a:p>
            <a:pPr lvl="1"/>
            <a:r>
              <a:rPr lang="en-US" sz="4200" i="1" dirty="0" smtClean="0">
                <a:solidFill>
                  <a:srgbClr val="002060"/>
                </a:solidFill>
              </a:rPr>
              <a:t>	Evaluate the evidence</a:t>
            </a:r>
          </a:p>
          <a:p>
            <a:pPr lvl="1"/>
            <a:r>
              <a:rPr lang="en-US" sz="4200" i="1" dirty="0" smtClean="0">
                <a:solidFill>
                  <a:srgbClr val="002060"/>
                </a:solidFill>
              </a:rPr>
              <a:t>	Consider alternatives and implications</a:t>
            </a:r>
          </a:p>
          <a:p>
            <a:pPr lvl="1"/>
            <a:r>
              <a:rPr lang="en-US" sz="4200" i="1" dirty="0" smtClean="0">
                <a:solidFill>
                  <a:srgbClr val="002060"/>
                </a:solidFill>
              </a:rPr>
              <a:t>	Choose the best alternative and test it.</a:t>
            </a:r>
          </a:p>
          <a:p>
            <a:pPr>
              <a:buNone/>
            </a:pPr>
            <a:r>
              <a:rPr lang="en-US" sz="3500" i="1" dirty="0" smtClean="0">
                <a:solidFill>
                  <a:srgbClr val="002060"/>
                </a:solidFill>
              </a:rPr>
              <a:t>	</a:t>
            </a:r>
          </a:p>
          <a:p>
            <a:pPr>
              <a:buNone/>
            </a:pPr>
            <a:endParaRPr lang="en-US" i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0" y="533400"/>
            <a:ext cx="4114800" cy="1253808"/>
          </a:xfrm>
          <a:solidFill>
            <a:schemeClr val="accent2">
              <a:lumMod val="40000"/>
              <a:lumOff val="60000"/>
            </a:schemeClr>
          </a:solidFill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en-US" sz="4000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COMMUNICATION   SKILLS</a:t>
            </a:r>
            <a:endParaRPr lang="en-US" sz="4000" u="sng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Picture Placeholder 4" descr="TWO WAY COMMUNICATION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0000" r="10000"/>
          <a:stretch>
            <a:fillRect/>
          </a:stretch>
        </p:blipFill>
        <p:spPr>
          <a:xfrm>
            <a:off x="533400" y="1144172"/>
            <a:ext cx="4418428" cy="4418428"/>
          </a:xfrm>
          <a:ln>
            <a:solidFill>
              <a:schemeClr val="accent2">
                <a:lumMod val="40000"/>
                <a:lumOff val="60000"/>
              </a:schemeClr>
            </a:solidFill>
          </a:ln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76800" y="2286000"/>
            <a:ext cx="4038600" cy="3580228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/>
              <a:t>READING </a:t>
            </a:r>
          </a:p>
          <a:p>
            <a:pPr algn="ctr"/>
            <a:r>
              <a:rPr lang="en-US" sz="3600" b="1" dirty="0" smtClean="0"/>
              <a:t>LISTENING</a:t>
            </a:r>
          </a:p>
          <a:p>
            <a:pPr algn="ctr"/>
            <a:r>
              <a:rPr lang="en-US" sz="3600" b="1" dirty="0" smtClean="0"/>
              <a:t>NONVERBAL</a:t>
            </a:r>
          </a:p>
          <a:p>
            <a:pPr algn="ctr"/>
            <a:r>
              <a:rPr lang="en-US" sz="3600" b="1" dirty="0" smtClean="0"/>
              <a:t>SPEAKING</a:t>
            </a:r>
          </a:p>
          <a:p>
            <a:pPr algn="ctr"/>
            <a:r>
              <a:rPr lang="en-US" sz="3600" b="1" dirty="0" smtClean="0"/>
              <a:t>WRITING SKILLS</a:t>
            </a:r>
          </a:p>
          <a:p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5791200"/>
            <a:ext cx="853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 </a:t>
            </a:r>
            <a:r>
              <a:rPr lang="en-US" sz="3200" b="1" i="1" u="sng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You control how well you communicate!</a:t>
            </a:r>
            <a:endParaRPr lang="en-US" sz="3200" b="1" i="1" u="sng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04800"/>
            <a:ext cx="7467600" cy="1249362"/>
          </a:xfr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</a:rPr>
              <a:t>COMMUNICATION CYCLE</a:t>
            </a:r>
            <a:endParaRPr lang="en-US" sz="5400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5045888"/>
              </p:ext>
            </p:extLst>
          </p:nvPr>
        </p:nvGraphicFramePr>
        <p:xfrm>
          <a:off x="457200" y="1676400"/>
          <a:ext cx="74676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8" name="Straight Arrow Connector 7"/>
          <p:cNvCxnSpPr/>
          <p:nvPr/>
        </p:nvCxnSpPr>
        <p:spPr>
          <a:xfrm rot="16200000" flipH="1">
            <a:off x="5753100" y="3619500"/>
            <a:ext cx="609600" cy="76200"/>
          </a:xfrm>
          <a:prstGeom prst="straightConnector1">
            <a:avLst/>
          </a:prstGeom>
          <a:ln w="76200">
            <a:solidFill>
              <a:schemeClr val="tx1">
                <a:lumMod val="9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477000" y="2362200"/>
            <a:ext cx="1295400" cy="646331"/>
          </a:xfrm>
          <a:prstGeom prst="rect">
            <a:avLst/>
          </a:prstGeom>
          <a:noFill/>
          <a:scene3d>
            <a:camera prst="perspectiveHeroicExtremeLeftFacing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C000"/>
                </a:solidFill>
                <a:latin typeface="Chiller" pitchFamily="82" charset="0"/>
              </a:rPr>
              <a:t>NOISE</a:t>
            </a:r>
            <a:endParaRPr lang="en-US" sz="3600" b="1" dirty="0">
              <a:solidFill>
                <a:srgbClr val="FFC000"/>
              </a:solidFill>
              <a:latin typeface="Chiller" pitchFamily="8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24600" y="3429000"/>
            <a:ext cx="167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92D050"/>
                </a:solidFill>
              </a:rPr>
              <a:t>ENCODING</a:t>
            </a:r>
            <a:endParaRPr lang="en-US" sz="2000" b="1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  <a:ln w="76200"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b="1" u="sng" dirty="0" smtClean="0">
                <a:solidFill>
                  <a:srgbClr val="002060"/>
                </a:solidFill>
              </a:rPr>
              <a:t>DEFINITIONS 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 smtClean="0">
                <a:solidFill>
                  <a:srgbClr val="00B0F0"/>
                </a:solidFill>
              </a:rPr>
              <a:t>ENCODING</a:t>
            </a:r>
            <a:r>
              <a:rPr lang="en-US" dirty="0" smtClean="0"/>
              <a:t> – Converting an idea into words or gestures that convey meaning.</a:t>
            </a:r>
          </a:p>
          <a:p>
            <a:pPr>
              <a:buNone/>
            </a:pPr>
            <a:endParaRPr lang="en-US" dirty="0" smtClean="0"/>
          </a:p>
          <a:p>
            <a:r>
              <a:rPr lang="en-US" b="1" u="sng" dirty="0" smtClean="0">
                <a:solidFill>
                  <a:srgbClr val="00B0F0"/>
                </a:solidFill>
              </a:rPr>
              <a:t>DECODING</a:t>
            </a:r>
            <a:r>
              <a:rPr lang="en-US" dirty="0" smtClean="0"/>
              <a:t> – translating the message from symbol form into meaning. </a:t>
            </a:r>
          </a:p>
          <a:p>
            <a:pPr>
              <a:buNone/>
            </a:pPr>
            <a:endParaRPr lang="en-US" dirty="0" smtClean="0"/>
          </a:p>
          <a:p>
            <a:r>
              <a:rPr lang="en-US" b="1" u="sng" dirty="0" smtClean="0">
                <a:solidFill>
                  <a:srgbClr val="00B0F0"/>
                </a:solidFill>
              </a:rPr>
              <a:t>NOISE</a:t>
            </a:r>
            <a:r>
              <a:rPr lang="en-US" dirty="0" smtClean="0"/>
              <a:t> - Anything that interferes with the communication process.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</a:rPr>
              <a:t>COMMUNICATION CYCLE</a:t>
            </a:r>
            <a:endParaRPr lang="en-US" sz="5400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2556" y="1396856"/>
            <a:ext cx="6186488" cy="4979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6990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304800"/>
            <a:ext cx="5867400" cy="1143000"/>
          </a:xfrm>
          <a:solidFill>
            <a:schemeClr val="accent2">
              <a:lumMod val="40000"/>
              <a:lumOff val="60000"/>
            </a:schemeClr>
          </a:solidFill>
          <a:ln w="28575">
            <a:solidFill>
              <a:srgbClr val="FFC000"/>
            </a:solidFill>
          </a:ln>
        </p:spPr>
        <p:txBody>
          <a:bodyPr>
            <a:normAutofit fontScale="90000"/>
          </a:bodyPr>
          <a:lstStyle/>
          <a:p>
            <a:r>
              <a:rPr lang="en-US" b="1" u="sng" dirty="0" smtClean="0">
                <a:solidFill>
                  <a:schemeClr val="bg1"/>
                </a:solidFill>
              </a:rPr>
              <a:t>FACTOR’S AFFECTING YOU IN  TODAY’S WORKPLACE</a:t>
            </a:r>
            <a:r>
              <a:rPr lang="en-US" b="1" dirty="0" smtClean="0">
                <a:solidFill>
                  <a:schemeClr val="bg1"/>
                </a:solidFill>
              </a:rPr>
              <a:t>!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133600"/>
            <a:ext cx="8153400" cy="4221163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HEIGHTENED GLOBAL COMPETITION</a:t>
            </a:r>
          </a:p>
          <a:p>
            <a:r>
              <a:rPr lang="en-U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FLATTENED MANAGEMENT HIERARCHIES</a:t>
            </a:r>
          </a:p>
          <a:p>
            <a:r>
              <a:rPr lang="en-U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TEAM-BASED MANAGEMENT</a:t>
            </a:r>
          </a:p>
          <a:p>
            <a:r>
              <a:rPr lang="en-U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COMMUNICATION TECHNOLOGIES</a:t>
            </a:r>
          </a:p>
          <a:p>
            <a:r>
              <a:rPr lang="en-U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NEW WORK ENVIRONMENTS</a:t>
            </a:r>
          </a:p>
          <a:p>
            <a:r>
              <a:rPr lang="en-US" sz="2800" b="1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DIVERSE WORKFORCE</a:t>
            </a:r>
            <a:endParaRPr lang="en-US" sz="2800" b="1" u="sng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1890</TotalTime>
  <Words>315</Words>
  <Application>Microsoft Office PowerPoint</Application>
  <PresentationFormat>On-screen Show (4:3)</PresentationFormat>
  <Paragraphs>189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Aharoni</vt:lpstr>
      <vt:lpstr>AngsanaUPC</vt:lpstr>
      <vt:lpstr>Arial</vt:lpstr>
      <vt:lpstr>Arial Black</vt:lpstr>
      <vt:lpstr>Calibri</vt:lpstr>
      <vt:lpstr>Chiller</vt:lpstr>
      <vt:lpstr>Franklin Gothic Book</vt:lpstr>
      <vt:lpstr>Wingdings 2</vt:lpstr>
      <vt:lpstr>Technic</vt:lpstr>
      <vt:lpstr>Business communication </vt:lpstr>
      <vt:lpstr>COMMUNICATION </vt:lpstr>
      <vt:lpstr>            TOP SKILL SETS:</vt:lpstr>
      <vt:lpstr>KNOWLEDGE WORKERS IN  THE INFORMATION AGE </vt:lpstr>
      <vt:lpstr>COMMUNICATION   SKILLS</vt:lpstr>
      <vt:lpstr>COMMUNICATION CYCLE</vt:lpstr>
      <vt:lpstr>DEFINITIONS </vt:lpstr>
      <vt:lpstr>COMMUNICATION CYCLE</vt:lpstr>
      <vt:lpstr>FACTOR’S AFFECTING YOU IN  TODAY’S WORKPLACE!</vt:lpstr>
      <vt:lpstr>COMMUNICATION TECHNOLOGIES</vt:lpstr>
      <vt:lpstr>OBSTACLES THAT CAUSE MISUNDERSTANDING:</vt:lpstr>
      <vt:lpstr>ELEVATOR SPEECH</vt:lpstr>
      <vt:lpstr>   RESEARCH FOR ELEVATOR SPEECH      WHAT ARE YOU KEY STRENGTHS?      1.   2.   3.      WHAT IS YOUR MOST UNIQUE SELLING POINT? _______________________________________________      WHAT ADJECTIVES DESCRIBE YOU? _______________________________________________________________________      WHAT PROBLEM WOULD YOU SOLVE IN THE WORKPLACE? ______________________________________________________________________      WHAT SHOULD THE LISTENER KNOW WHEN YOU FINISH?     1.     2.     3.     </vt:lpstr>
      <vt:lpstr>  ELEVATOR SPEECH SHOULD:      - SOUND CONVERSATIONAL     - 30 SECONDS – NO MORE THAN 90 WORDS IN LENGTH     - ENGAGE YOUR AUDIENCE BY ASKING OPEN ENDED QUESTION     - KEEP YOUR SPEECH INTERESTING, MEMORABLE AND SUCCINCT     - HAVE BUSINESS CARD WITH YOU    </vt:lpstr>
      <vt:lpstr>    FINALIZE YOUR SPEECH:  Write a sentence from each note you made Connect each sentence with additional phrases to make them flow Change any long words/jargon into everyday language Cut out unnecessary words Finalize speech to be sure it is no longer than 90 words.    </vt:lpstr>
      <vt:lpstr>THREE FORMAL CHANNELS:</vt:lpstr>
      <vt:lpstr>COMMUNICATING IN ORGANIZATIONS</vt:lpstr>
      <vt:lpstr>THREE BUSINESS COMMUNICATION FUNCTIONS:</vt:lpstr>
      <vt:lpstr>TWO BASIC FORMS OF COMMUNICATION: ORAL &amp; WRITTEN</vt:lpstr>
      <vt:lpstr>TWO BASIC FORMS OF COMMUNICATION: ORAL &amp; WRITTEN</vt:lpstr>
      <vt:lpstr>ETHICS!</vt:lpstr>
      <vt:lpstr>WRITING SKILLS???</vt:lpstr>
      <vt:lpstr>WHAT EMPLOYERS ARE LOOKING FOR:</vt:lpstr>
      <vt:lpstr>WHY FORM GROUPS &amp; TEAMS?</vt:lpstr>
      <vt:lpstr>4 PHASES OF  TEAM DEVELOPMENT</vt:lpstr>
      <vt:lpstr>VIRTUAL TEAMS – shared purpose across space, time and organization boundaries using technology.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Business communication</dc:title>
  <dc:creator>Gene Brack</dc:creator>
  <cp:lastModifiedBy>For Sale</cp:lastModifiedBy>
  <cp:revision>179</cp:revision>
  <dcterms:created xsi:type="dcterms:W3CDTF">2010-07-20T13:55:55Z</dcterms:created>
  <dcterms:modified xsi:type="dcterms:W3CDTF">2017-09-07T22:13:28Z</dcterms:modified>
</cp:coreProperties>
</file>